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5" r:id="rId6"/>
    <p:sldId id="261" r:id="rId7"/>
    <p:sldId id="267" r:id="rId8"/>
    <p:sldId id="268" r:id="rId9"/>
    <p:sldId id="266" r:id="rId10"/>
  </p:sldIdLst>
  <p:sldSz cx="18288000" cy="10287000"/>
  <p:notesSz cx="6858000" cy="9144000"/>
  <p:embeddedFontLst>
    <p:embeddedFont>
      <p:font typeface="Be Vietnam Ultra-Bold" panose="020B0604020202020204" charset="0"/>
      <p:regular r:id="rId11"/>
    </p:embeddedFont>
    <p:embeddedFont>
      <p:font typeface="Quicksand Medium" panose="020B0604020202020204" charset="0"/>
      <p:regular r:id="rId12"/>
    </p:embeddedFont>
    <p:embeddedFont>
      <p:font typeface="Be Vietnam"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829839" y="4825015"/>
            <a:ext cx="4741122" cy="1129284"/>
          </a:xfrm>
          <a:prstGeom prst="rect">
            <a:avLst/>
          </a:prstGeom>
        </p:spPr>
        <p:txBody>
          <a:bodyPr wrap="square" lIns="0" tIns="0" rIns="0" bIns="0" rtlCol="0" anchor="t">
            <a:spAutoFit/>
          </a:bodyPr>
          <a:lstStyle/>
          <a:p>
            <a:pPr lvl="0">
              <a:lnSpc>
                <a:spcPts val="10015"/>
              </a:lnSpc>
            </a:pPr>
            <a:r>
              <a:rPr lang="en-US" sz="6000" b="1" spc="-420" dirty="0" err="1" smtClean="0">
                <a:solidFill>
                  <a:srgbClr val="3139A8"/>
                </a:solidFill>
                <a:latin typeface="Be Vietnam Ultra-Bold"/>
                <a:ea typeface="Be Vietnam Ultra-Bold"/>
                <a:cs typeface="Be Vietnam Ultra-Bold"/>
                <a:sym typeface="Be Vietnam Ultra-Bold"/>
              </a:rPr>
              <a:t>Nhóm</a:t>
            </a:r>
            <a:r>
              <a:rPr lang="en-US" sz="6000" b="1" spc="-420" dirty="0" smtClean="0">
                <a:solidFill>
                  <a:srgbClr val="3139A8"/>
                </a:solidFill>
                <a:latin typeface="Be Vietnam Ultra-Bold"/>
                <a:ea typeface="Be Vietnam Ultra-Bold"/>
                <a:cs typeface="Be Vietnam Ultra-Bold"/>
                <a:sym typeface="Be Vietnam Ultra-Bold"/>
              </a:rPr>
              <a:t> 17</a:t>
            </a:r>
            <a:endParaRPr lang="en-US" sz="6000" b="1" spc="-420" dirty="0">
              <a:solidFill>
                <a:srgbClr val="3139A8"/>
              </a:solidFill>
              <a:latin typeface="Be Vietnam Ultra-Bold"/>
              <a:ea typeface="Be Vietnam Ultra-Bold"/>
              <a:cs typeface="Be Vietnam Ultra-Bold"/>
              <a:sym typeface="Be Vietnam Ultra-Bold"/>
            </a:endParaRPr>
          </a:p>
        </p:txBody>
      </p:sp>
      <p:sp>
        <p:nvSpPr>
          <p:cNvPr id="10" name="TextBox 10"/>
          <p:cNvSpPr txBox="1"/>
          <p:nvPr/>
        </p:nvSpPr>
        <p:spPr>
          <a:xfrm>
            <a:off x="745278" y="6107417"/>
            <a:ext cx="8398722" cy="3005631"/>
          </a:xfrm>
          <a:prstGeom prst="rect">
            <a:avLst/>
          </a:prstGeom>
        </p:spPr>
        <p:txBody>
          <a:bodyPr lIns="0" tIns="0" rIns="0" bIns="0" rtlCol="0" anchor="t">
            <a:spAutoFit/>
          </a:bodyPr>
          <a:lstStyle/>
          <a:p>
            <a:pPr marL="0" lvl="0" indent="0" algn="l">
              <a:lnSpc>
                <a:spcPct val="150000"/>
              </a:lnSpc>
            </a:pPr>
            <a:r>
              <a:rPr lang="en-US" sz="5354" spc="-224" dirty="0" err="1" smtClean="0">
                <a:solidFill>
                  <a:srgbClr val="3139A8"/>
                </a:solidFill>
                <a:latin typeface="Be Vietnam"/>
                <a:ea typeface="Be Vietnam"/>
                <a:cs typeface="Be Vietnam"/>
                <a:sym typeface="Be Vietnam"/>
              </a:rPr>
              <a:t>Thành</a:t>
            </a:r>
            <a:r>
              <a:rPr lang="en-US" sz="5354" spc="-224" dirty="0" smtClean="0">
                <a:solidFill>
                  <a:srgbClr val="3139A8"/>
                </a:solidFill>
                <a:latin typeface="Be Vietnam"/>
                <a:ea typeface="Be Vietnam"/>
                <a:cs typeface="Be Vietnam"/>
                <a:sym typeface="Be Vietnam"/>
              </a:rPr>
              <a:t> </a:t>
            </a:r>
            <a:r>
              <a:rPr lang="en-US" sz="5354" spc="-224" dirty="0" err="1" smtClean="0">
                <a:solidFill>
                  <a:srgbClr val="3139A8"/>
                </a:solidFill>
                <a:latin typeface="Be Vietnam"/>
                <a:ea typeface="Be Vietnam"/>
                <a:cs typeface="Be Vietnam"/>
                <a:sym typeface="Be Vietnam"/>
              </a:rPr>
              <a:t>viên</a:t>
            </a:r>
            <a:r>
              <a:rPr lang="en-US" sz="5354" spc="-224" dirty="0" smtClean="0">
                <a:solidFill>
                  <a:srgbClr val="3139A8"/>
                </a:solidFill>
                <a:latin typeface="Be Vietnam"/>
                <a:ea typeface="Be Vietnam"/>
                <a:cs typeface="Be Vietnam"/>
                <a:sym typeface="Be Vietnam"/>
              </a:rPr>
              <a:t>:</a:t>
            </a:r>
          </a:p>
          <a:p>
            <a:pPr marL="0" lvl="0" indent="0" algn="l">
              <a:lnSpc>
                <a:spcPct val="150000"/>
              </a:lnSpc>
            </a:pPr>
            <a:r>
              <a:rPr lang="en-US" sz="4500" spc="-224" dirty="0" smtClean="0">
                <a:solidFill>
                  <a:srgbClr val="3139A8"/>
                </a:solidFill>
                <a:latin typeface="Be Vietnam"/>
                <a:ea typeface="Be Vietnam"/>
                <a:cs typeface="Be Vietnam"/>
                <a:sym typeface="Be Vietnam"/>
              </a:rPr>
              <a:t>Phạm Minh Thiện</a:t>
            </a:r>
          </a:p>
          <a:p>
            <a:pPr marL="0" lvl="0" indent="0" algn="l">
              <a:lnSpc>
                <a:spcPts val="5675"/>
              </a:lnSpc>
            </a:pPr>
            <a:r>
              <a:rPr lang="en-US" sz="4500" spc="-224" dirty="0" err="1" smtClean="0">
                <a:solidFill>
                  <a:srgbClr val="3139A8"/>
                </a:solidFill>
                <a:latin typeface="Be Vietnam"/>
                <a:ea typeface="Be Vietnam"/>
                <a:cs typeface="Be Vietnam"/>
                <a:sym typeface="Be Vietnam"/>
              </a:rPr>
              <a:t>Đỗ</a:t>
            </a:r>
            <a:r>
              <a:rPr lang="en-US" sz="4500" spc="-224" dirty="0" smtClean="0">
                <a:solidFill>
                  <a:srgbClr val="3139A8"/>
                </a:solidFill>
                <a:latin typeface="Be Vietnam"/>
                <a:ea typeface="Be Vietnam"/>
                <a:cs typeface="Be Vietnam"/>
                <a:sym typeface="Be Vietnam"/>
              </a:rPr>
              <a:t> </a:t>
            </a:r>
            <a:r>
              <a:rPr lang="en-US" sz="4500" spc="-224" dirty="0" err="1" smtClean="0">
                <a:solidFill>
                  <a:srgbClr val="3139A8"/>
                </a:solidFill>
                <a:latin typeface="Be Vietnam"/>
                <a:ea typeface="Be Vietnam"/>
                <a:cs typeface="Be Vietnam"/>
                <a:sym typeface="Be Vietnam"/>
              </a:rPr>
              <a:t>Nguyễn</a:t>
            </a:r>
            <a:r>
              <a:rPr lang="en-US" sz="4500" spc="-224" dirty="0" smtClean="0">
                <a:solidFill>
                  <a:srgbClr val="3139A8"/>
                </a:solidFill>
                <a:latin typeface="Be Vietnam"/>
                <a:ea typeface="Be Vietnam"/>
                <a:cs typeface="Be Vietnam"/>
                <a:sym typeface="Be Vietnam"/>
              </a:rPr>
              <a:t> Minh </a:t>
            </a:r>
            <a:r>
              <a:rPr lang="en-US" sz="4500" spc="-224" dirty="0" err="1" smtClean="0">
                <a:solidFill>
                  <a:srgbClr val="3139A8"/>
                </a:solidFill>
                <a:latin typeface="Be Vietnam"/>
                <a:ea typeface="Be Vietnam"/>
                <a:cs typeface="Be Vietnam"/>
                <a:sym typeface="Be Vietnam"/>
              </a:rPr>
              <a:t>Quân</a:t>
            </a:r>
            <a:endParaRPr lang="en-US" sz="4500" spc="-224" dirty="0">
              <a:solidFill>
                <a:srgbClr val="3139A8"/>
              </a:solidFill>
              <a:latin typeface="Be Vietnam"/>
              <a:ea typeface="Be Vietnam"/>
              <a:cs typeface="Be Vietnam"/>
              <a:sym typeface="Be Vietnam"/>
            </a:endParaRPr>
          </a:p>
        </p:txBody>
      </p:sp>
      <p:sp>
        <p:nvSpPr>
          <p:cNvPr id="13" name="TextBox 9"/>
          <p:cNvSpPr txBox="1"/>
          <p:nvPr/>
        </p:nvSpPr>
        <p:spPr>
          <a:xfrm>
            <a:off x="1295400" y="1403330"/>
            <a:ext cx="11506200" cy="3847207"/>
          </a:xfrm>
          <a:prstGeom prst="rect">
            <a:avLst/>
          </a:prstGeom>
        </p:spPr>
        <p:txBody>
          <a:bodyPr wrap="square" lIns="0" tIns="0" rIns="0" bIns="0" rtlCol="0" anchor="t">
            <a:spAutoFit/>
          </a:bodyPr>
          <a:lstStyle/>
          <a:p>
            <a:pPr lvl="0">
              <a:lnSpc>
                <a:spcPts val="10015"/>
              </a:lnSpc>
            </a:pPr>
            <a:r>
              <a:rPr lang="en-US" sz="6500" b="1" spc="-420" dirty="0" err="1">
                <a:solidFill>
                  <a:srgbClr val="3139A8"/>
                </a:solidFill>
                <a:latin typeface="Be Vietnam Ultra-Bold"/>
                <a:ea typeface="Be Vietnam Ultra-Bold"/>
                <a:cs typeface="Be Vietnam Ultra-Bold"/>
                <a:sym typeface="Be Vietnam Ultra-Bold"/>
              </a:rPr>
              <a:t>Môn</a:t>
            </a:r>
            <a:r>
              <a:rPr lang="en-US" sz="6500" b="1" spc="-420" dirty="0">
                <a:solidFill>
                  <a:srgbClr val="3139A8"/>
                </a:solidFill>
                <a:latin typeface="Be Vietnam Ultra-Bold"/>
                <a:ea typeface="Be Vietnam Ultra-Bold"/>
                <a:cs typeface="Be Vietnam Ultra-Bold"/>
                <a:sym typeface="Be Vietnam Ultra-Bold"/>
              </a:rPr>
              <a:t> </a:t>
            </a:r>
            <a:r>
              <a:rPr lang="en-US" sz="6500" b="1" spc="-420" dirty="0" err="1">
                <a:solidFill>
                  <a:srgbClr val="3139A8"/>
                </a:solidFill>
                <a:latin typeface="Be Vietnam Ultra-Bold"/>
                <a:ea typeface="Be Vietnam Ultra-Bold"/>
                <a:cs typeface="Be Vietnam Ultra-Bold"/>
                <a:sym typeface="Be Vietnam Ultra-Bold"/>
              </a:rPr>
              <a:t>học</a:t>
            </a:r>
            <a:r>
              <a:rPr lang="en-US" sz="6500" b="1" spc="-420" dirty="0">
                <a:solidFill>
                  <a:srgbClr val="3139A8"/>
                </a:solidFill>
                <a:latin typeface="Be Vietnam Ultra-Bold"/>
                <a:ea typeface="Be Vietnam Ultra-Bold"/>
                <a:cs typeface="Be Vietnam Ultra-Bold"/>
                <a:sym typeface="Be Vietnam Ultra-Bold"/>
              </a:rPr>
              <a:t> : Perl &amp; </a:t>
            </a:r>
            <a:r>
              <a:rPr lang="en-US" sz="6500" b="1" spc="-420" dirty="0" smtClean="0">
                <a:solidFill>
                  <a:srgbClr val="3139A8"/>
                </a:solidFill>
                <a:latin typeface="Be Vietnam Ultra-Bold"/>
                <a:ea typeface="Be Vietnam Ultra-Bold"/>
                <a:cs typeface="Be Vietnam Ultra-Bold"/>
                <a:sym typeface="Be Vietnam Ultra-Bold"/>
              </a:rPr>
              <a:t>Python</a:t>
            </a:r>
          </a:p>
          <a:p>
            <a:pPr lvl="0">
              <a:lnSpc>
                <a:spcPts val="10015"/>
              </a:lnSpc>
            </a:pPr>
            <a:r>
              <a:rPr lang="en-US" sz="5000" spc="-420" dirty="0" err="1">
                <a:solidFill>
                  <a:srgbClr val="3139A8"/>
                </a:solidFill>
                <a:latin typeface="Be Vietnam Ultra-Bold"/>
                <a:ea typeface="Be Vietnam Ultra-Bold"/>
                <a:cs typeface="Be Vietnam Ultra-Bold"/>
                <a:sym typeface="Be Vietnam Ultra-Bold"/>
              </a:rPr>
              <a:t>Giảng</a:t>
            </a:r>
            <a:r>
              <a:rPr lang="en-US" sz="5000" spc="-420" dirty="0">
                <a:solidFill>
                  <a:srgbClr val="3139A8"/>
                </a:solidFill>
                <a:latin typeface="Be Vietnam Ultra-Bold"/>
                <a:ea typeface="Be Vietnam Ultra-Bold"/>
                <a:cs typeface="Be Vietnam Ultra-Bold"/>
                <a:sym typeface="Be Vietnam Ultra-Bold"/>
              </a:rPr>
              <a:t> </a:t>
            </a:r>
            <a:r>
              <a:rPr lang="en-US" sz="5000" spc="-420" dirty="0" err="1">
                <a:solidFill>
                  <a:srgbClr val="3139A8"/>
                </a:solidFill>
                <a:latin typeface="Be Vietnam Ultra-Bold"/>
                <a:ea typeface="Be Vietnam Ultra-Bold"/>
                <a:cs typeface="Be Vietnam Ultra-Bold"/>
                <a:sym typeface="Be Vietnam Ultra-Bold"/>
              </a:rPr>
              <a:t>viên</a:t>
            </a:r>
            <a:r>
              <a:rPr lang="en-US" sz="5000" spc="-420" dirty="0">
                <a:solidFill>
                  <a:srgbClr val="3139A8"/>
                </a:solidFill>
                <a:latin typeface="Be Vietnam Ultra-Bold"/>
                <a:ea typeface="Be Vietnam Ultra-Bold"/>
                <a:cs typeface="Be Vietnam Ultra-Bold"/>
                <a:sym typeface="Be Vietnam Ultra-Bold"/>
              </a:rPr>
              <a:t>: </a:t>
            </a:r>
            <a:r>
              <a:rPr lang="en-US" sz="5000" spc="-420" dirty="0" err="1">
                <a:solidFill>
                  <a:srgbClr val="3139A8"/>
                </a:solidFill>
                <a:latin typeface="Be Vietnam Ultra-Bold"/>
                <a:ea typeface="Be Vietnam Ultra-Bold"/>
                <a:cs typeface="Be Vietnam Ultra-Bold"/>
                <a:sym typeface="Be Vietnam Ultra-Bold"/>
              </a:rPr>
              <a:t>Trần</a:t>
            </a:r>
            <a:r>
              <a:rPr lang="en-US" sz="5000" spc="-420" dirty="0">
                <a:solidFill>
                  <a:srgbClr val="3139A8"/>
                </a:solidFill>
                <a:latin typeface="Be Vietnam Ultra-Bold"/>
                <a:ea typeface="Be Vietnam Ultra-Bold"/>
                <a:cs typeface="Be Vietnam Ultra-Bold"/>
                <a:sym typeface="Be Vietnam Ultra-Bold"/>
              </a:rPr>
              <a:t> </a:t>
            </a:r>
            <a:r>
              <a:rPr lang="en-US" sz="5000" spc="-420" dirty="0" err="1">
                <a:solidFill>
                  <a:srgbClr val="3139A8"/>
                </a:solidFill>
                <a:latin typeface="Be Vietnam Ultra-Bold"/>
                <a:ea typeface="Be Vietnam Ultra-Bold"/>
                <a:cs typeface="Be Vietnam Ultra-Bold"/>
                <a:sym typeface="Be Vietnam Ultra-Bold"/>
              </a:rPr>
              <a:t>Hữu</a:t>
            </a:r>
            <a:r>
              <a:rPr lang="en-US" sz="5000" spc="-420" dirty="0">
                <a:solidFill>
                  <a:srgbClr val="3139A8"/>
                </a:solidFill>
                <a:latin typeface="Be Vietnam Ultra-Bold"/>
                <a:ea typeface="Be Vietnam Ultra-Bold"/>
                <a:cs typeface="Be Vietnam Ultra-Bold"/>
                <a:sym typeface="Be Vietnam Ultra-Bold"/>
              </a:rPr>
              <a:t> Minh </a:t>
            </a:r>
            <a:r>
              <a:rPr lang="en-US" sz="5000" spc="-420" dirty="0" err="1">
                <a:solidFill>
                  <a:srgbClr val="3139A8"/>
                </a:solidFill>
                <a:latin typeface="Be Vietnam Ultra-Bold"/>
                <a:ea typeface="Be Vietnam Ultra-Bold"/>
                <a:cs typeface="Be Vietnam Ultra-Bold"/>
                <a:sym typeface="Be Vietnam Ultra-Bold"/>
              </a:rPr>
              <a:t>Đăng</a:t>
            </a:r>
            <a:endParaRPr lang="en-US" sz="5000" spc="-420" dirty="0">
              <a:solidFill>
                <a:srgbClr val="3139A8"/>
              </a:solidFill>
              <a:latin typeface="Be Vietnam Ultra-Bold"/>
              <a:ea typeface="Be Vietnam Ultra-Bold"/>
              <a:cs typeface="Be Vietnam Ultra-Bold"/>
              <a:sym typeface="Be Vietnam Ultra-Bold"/>
            </a:endParaRPr>
          </a:p>
          <a:p>
            <a:pPr lvl="0">
              <a:lnSpc>
                <a:spcPts val="10015"/>
              </a:lnSpc>
            </a:pPr>
            <a:endParaRPr lang="en-US" sz="6500" b="1" spc="-420" dirty="0">
              <a:solidFill>
                <a:srgbClr val="3139A8"/>
              </a:solidFill>
              <a:latin typeface="Be Vietnam Ultra-Bold"/>
              <a:ea typeface="Be Vietnam Ultra-Bold"/>
              <a:cs typeface="Be Vietnam Ultra-Bold"/>
              <a:sym typeface="Be Vietnam Ul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609600" y="266700"/>
            <a:ext cx="9448800" cy="2051844"/>
          </a:xfrm>
          <a:prstGeom prst="rect">
            <a:avLst/>
          </a:prstGeom>
        </p:spPr>
        <p:txBody>
          <a:bodyPr wrap="square" lIns="0" tIns="0" rIns="0" bIns="0" rtlCol="0" anchor="t">
            <a:spAutoFit/>
          </a:bodyPr>
          <a:lstStyle/>
          <a:p>
            <a:pPr lvl="0">
              <a:lnSpc>
                <a:spcPts val="8000"/>
              </a:lnSpc>
            </a:pPr>
            <a:r>
              <a:rPr lang="en-US" sz="8000" b="1" spc="-336" dirty="0">
                <a:solidFill>
                  <a:srgbClr val="3139A8"/>
                </a:solidFill>
                <a:latin typeface="Be Vietnam Ultra-Bold"/>
                <a:ea typeface="Be Vietnam Ultra-Bold"/>
                <a:cs typeface="Be Vietnam Ultra-Bold"/>
                <a:sym typeface="Be Vietnam Ultra-Bold"/>
              </a:rPr>
              <a:t>Regular Expressions And </a:t>
            </a:r>
            <a:r>
              <a:rPr lang="en-US" sz="8000" b="1" spc="-336" dirty="0" smtClean="0">
                <a:solidFill>
                  <a:srgbClr val="3139A8"/>
                </a:solidFill>
                <a:latin typeface="Be Vietnam Ultra-Bold"/>
                <a:ea typeface="Be Vietnam Ultra-Bold"/>
                <a:cs typeface="Be Vietnam Ultra-Bold"/>
                <a:sym typeface="Be Vietnam Ultra-Bold"/>
              </a:rPr>
              <a:t>Strings</a:t>
            </a:r>
            <a:endParaRPr lang="en-US" sz="8000" b="1" spc="-336" dirty="0">
              <a:solidFill>
                <a:srgbClr val="3139A8"/>
              </a:solidFill>
              <a:latin typeface="Be Vietnam Ultra-Bold"/>
              <a:ea typeface="Be Vietnam Ultra-Bold"/>
              <a:cs typeface="Be Vietnam Ultra-Bold"/>
              <a:sym typeface="Be Vietnam Ultra-Bold"/>
            </a:endParaRPr>
          </a:p>
        </p:txBody>
      </p:sp>
      <p:sp>
        <p:nvSpPr>
          <p:cNvPr id="3" name="TextBox 3"/>
          <p:cNvSpPr txBox="1"/>
          <p:nvPr/>
        </p:nvSpPr>
        <p:spPr>
          <a:xfrm>
            <a:off x="914400" y="2857500"/>
            <a:ext cx="7570711" cy="2051844"/>
          </a:xfrm>
          <a:prstGeom prst="rect">
            <a:avLst/>
          </a:prstGeom>
        </p:spPr>
        <p:txBody>
          <a:bodyPr lIns="0" tIns="0" rIns="0" bIns="0" rtlCol="0" anchor="t">
            <a:spAutoFit/>
          </a:bodyPr>
          <a:lstStyle/>
          <a:p>
            <a:pPr marL="342900" indent="-342900">
              <a:lnSpc>
                <a:spcPts val="3239"/>
              </a:lnSpc>
              <a:buFont typeface="Wingdings" panose="05000000000000000000" pitchFamily="2" charset="2"/>
              <a:buChar char="v"/>
            </a:pPr>
            <a:r>
              <a:rPr lang="en-US" sz="1999" b="1" dirty="0">
                <a:solidFill>
                  <a:srgbClr val="3139A8"/>
                </a:solidFill>
                <a:latin typeface="Quicksand Medium"/>
                <a:ea typeface="Quicksand Medium"/>
                <a:cs typeface="Quicksand Medium"/>
                <a:sym typeface="Quicksand Medium"/>
              </a:rPr>
              <a:t>Regular Expressions </a:t>
            </a:r>
            <a:r>
              <a:rPr lang="en-US" sz="1999" b="1" dirty="0" err="1">
                <a:solidFill>
                  <a:srgbClr val="3139A8"/>
                </a:solidFill>
                <a:latin typeface="Quicksand Medium"/>
                <a:ea typeface="Quicksand Medium"/>
                <a:cs typeface="Quicksand Medium"/>
                <a:sym typeface="Quicksand Medium"/>
              </a:rPr>
              <a:t>là</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một</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công</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cụ</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mạnh</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mẽ</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để</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tìm</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kiếm</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khớp</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và</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thao</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tác</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với</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chuỗi</a:t>
            </a:r>
            <a:r>
              <a:rPr lang="en-US" sz="1999" b="1" dirty="0">
                <a:solidFill>
                  <a:srgbClr val="3139A8"/>
                </a:solidFill>
                <a:latin typeface="Quicksand Medium"/>
                <a:ea typeface="Quicksand Medium"/>
                <a:cs typeface="Quicksand Medium"/>
                <a:sym typeface="Quicksand Medium"/>
              </a:rPr>
              <a:t> (strings). Python </a:t>
            </a:r>
            <a:r>
              <a:rPr lang="en-US" sz="1999" b="1" dirty="0" err="1">
                <a:solidFill>
                  <a:srgbClr val="3139A8"/>
                </a:solidFill>
                <a:latin typeface="Quicksand Medium"/>
                <a:ea typeface="Quicksand Medium"/>
                <a:cs typeface="Quicksand Medium"/>
                <a:sym typeface="Quicksand Medium"/>
              </a:rPr>
              <a:t>hỗ</a:t>
            </a:r>
            <a:r>
              <a:rPr lang="en-US" sz="1999" b="1" dirty="0">
                <a:solidFill>
                  <a:srgbClr val="3139A8"/>
                </a:solidFill>
                <a:latin typeface="Quicksand Medium"/>
                <a:ea typeface="Quicksand Medium"/>
                <a:cs typeface="Quicksand Medium"/>
                <a:sym typeface="Quicksand Medium"/>
              </a:rPr>
              <a:t> </a:t>
            </a:r>
            <a:r>
              <a:rPr lang="en-US" sz="1999" b="1" dirty="0" err="1">
                <a:solidFill>
                  <a:srgbClr val="3139A8"/>
                </a:solidFill>
                <a:latin typeface="Quicksand Medium"/>
                <a:ea typeface="Quicksand Medium"/>
                <a:cs typeface="Quicksand Medium"/>
                <a:sym typeface="Quicksand Medium"/>
              </a:rPr>
              <a:t>trợ</a:t>
            </a:r>
            <a:r>
              <a:rPr lang="en-US" sz="1999" b="1" dirty="0">
                <a:solidFill>
                  <a:srgbClr val="3139A8"/>
                </a:solidFill>
                <a:latin typeface="Quicksand Medium"/>
                <a:ea typeface="Quicksand Medium"/>
                <a:cs typeface="Quicksand Medium"/>
                <a:sym typeface="Quicksand Medium"/>
              </a:rPr>
              <a:t> Regex </a:t>
            </a:r>
            <a:r>
              <a:rPr lang="en-US" sz="1999" b="1" dirty="0" err="1">
                <a:solidFill>
                  <a:srgbClr val="3139A8"/>
                </a:solidFill>
                <a:latin typeface="Quicksand Medium"/>
                <a:ea typeface="Quicksand Medium"/>
                <a:cs typeface="Quicksand Medium"/>
                <a:sym typeface="Quicksand Medium"/>
              </a:rPr>
              <a:t>thông</a:t>
            </a:r>
            <a:r>
              <a:rPr lang="en-US" sz="1999" b="1" dirty="0">
                <a:solidFill>
                  <a:srgbClr val="3139A8"/>
                </a:solidFill>
                <a:latin typeface="Quicksand Medium"/>
                <a:ea typeface="Quicksand Medium"/>
                <a:cs typeface="Quicksand Medium"/>
                <a:sym typeface="Quicksand Medium"/>
              </a:rPr>
              <a:t> qua module re. </a:t>
            </a:r>
            <a:endParaRPr lang="en-US" sz="1999" b="1" dirty="0" smtClean="0">
              <a:solidFill>
                <a:srgbClr val="3139A8"/>
              </a:solidFill>
              <a:latin typeface="Quicksand Medium"/>
              <a:ea typeface="Quicksand Medium"/>
              <a:cs typeface="Quicksand Medium"/>
              <a:sym typeface="Quicksand Medium"/>
            </a:endParaRPr>
          </a:p>
          <a:p>
            <a:pPr>
              <a:lnSpc>
                <a:spcPts val="3239"/>
              </a:lnSpc>
            </a:pPr>
            <a:endParaRPr lang="en-US" sz="1999" b="1" dirty="0">
              <a:solidFill>
                <a:srgbClr val="3139A8"/>
              </a:solidFill>
              <a:latin typeface="Quicksand Medium"/>
              <a:ea typeface="Quicksand Medium"/>
              <a:cs typeface="Quicksand Medium"/>
              <a:sym typeface="Quicksand Medium"/>
            </a:endParaRPr>
          </a:p>
          <a:p>
            <a:pPr algn="l">
              <a:lnSpc>
                <a:spcPts val="3239"/>
              </a:lnSpc>
            </a:pPr>
            <a:endParaRPr lang="en-US" sz="1999" b="1" dirty="0">
              <a:solidFill>
                <a:srgbClr val="3139A8"/>
              </a:solidFill>
              <a:latin typeface="Quicksand Medium"/>
              <a:ea typeface="Quicksand Medium"/>
              <a:cs typeface="Quicksand Medium"/>
              <a:sym typeface="Quicksand Medium"/>
            </a:endParaRPr>
          </a:p>
        </p:txBody>
      </p:sp>
      <p:grpSp>
        <p:nvGrpSpPr>
          <p:cNvPr id="4" name="Group 4"/>
          <p:cNvGrpSpPr>
            <a:grpSpLocks noChangeAspect="1"/>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sp>
      </p:grpSp>
      <p:sp>
        <p:nvSpPr>
          <p:cNvPr id="6" name="TextBox 3"/>
          <p:cNvSpPr txBox="1"/>
          <p:nvPr/>
        </p:nvSpPr>
        <p:spPr>
          <a:xfrm>
            <a:off x="955221" y="6644151"/>
            <a:ext cx="7570711" cy="1190069"/>
          </a:xfrm>
          <a:prstGeom prst="rect">
            <a:avLst/>
          </a:prstGeom>
        </p:spPr>
        <p:txBody>
          <a:bodyPr lIns="0" tIns="0" rIns="0" bIns="0" rtlCol="0" anchor="t">
            <a:spAutoFit/>
          </a:bodyPr>
          <a:lstStyle/>
          <a:p>
            <a:pPr marL="342900" indent="-342900">
              <a:lnSpc>
                <a:spcPts val="3239"/>
              </a:lnSpc>
              <a:buFont typeface="Wingdings" panose="05000000000000000000" pitchFamily="2" charset="2"/>
              <a:buChar char="v"/>
            </a:pPr>
            <a:r>
              <a:rPr lang="vi-VN" sz="1999" b="1" dirty="0">
                <a:solidFill>
                  <a:srgbClr val="3139A8"/>
                </a:solidFill>
                <a:latin typeface="Quicksand Medium"/>
                <a:ea typeface="Quicksand Medium"/>
                <a:cs typeface="Quicksand Medium"/>
                <a:sym typeface="Quicksand Medium"/>
              </a:rPr>
              <a:t>Chuỗi (String) là kiểu dữ liệu phổ biến trong Python và hỗ trợ rất nhiều phương thức xử lý</a:t>
            </a:r>
            <a:r>
              <a:rPr lang="vi-VN" sz="1999" b="1" dirty="0" smtClean="0">
                <a:solidFill>
                  <a:srgbClr val="3139A8"/>
                </a:solidFill>
                <a:latin typeface="Quicksand Medium"/>
                <a:ea typeface="Quicksand Medium"/>
                <a:cs typeface="Quicksand Medium"/>
                <a:sym typeface="Quicksand Medium"/>
              </a:rPr>
              <a:t>.</a:t>
            </a:r>
            <a:endParaRPr lang="en-US" sz="1999" b="1" dirty="0" smtClean="0">
              <a:solidFill>
                <a:srgbClr val="3139A8"/>
              </a:solidFill>
              <a:latin typeface="Quicksand Medium"/>
              <a:ea typeface="Quicksand Medium"/>
              <a:cs typeface="Quicksand Medium"/>
              <a:sym typeface="Quicksand Medium"/>
            </a:endParaRPr>
          </a:p>
          <a:p>
            <a:pPr>
              <a:lnSpc>
                <a:spcPts val="3239"/>
              </a:lnSpc>
            </a:pPr>
            <a:endParaRPr lang="en-US" sz="1999" b="1" dirty="0">
              <a:solidFill>
                <a:srgbClr val="3139A8"/>
              </a:solidFill>
              <a:latin typeface="Quicksand Medium"/>
              <a:ea typeface="Quicksand Medium"/>
              <a:cs typeface="Quicksand Medium"/>
              <a:sym typeface="Quicksand Medium"/>
            </a:endParaRPr>
          </a:p>
        </p:txBody>
      </p:sp>
      <p:pic>
        <p:nvPicPr>
          <p:cNvPr id="11" name="Picture 10"/>
          <p:cNvPicPr>
            <a:picLocks noChangeAspect="1"/>
          </p:cNvPicPr>
          <p:nvPr/>
        </p:nvPicPr>
        <p:blipFill>
          <a:blip r:embed="rId3"/>
          <a:stretch>
            <a:fillRect/>
          </a:stretch>
        </p:blipFill>
        <p:spPr>
          <a:xfrm>
            <a:off x="1234213" y="7581900"/>
            <a:ext cx="7250898" cy="1352739"/>
          </a:xfrm>
          <a:prstGeom prst="rect">
            <a:avLst/>
          </a:prstGeom>
        </p:spPr>
      </p:pic>
      <p:pic>
        <p:nvPicPr>
          <p:cNvPr id="12" name="Picture 11"/>
          <p:cNvPicPr>
            <a:picLocks noChangeAspect="1"/>
          </p:cNvPicPr>
          <p:nvPr/>
        </p:nvPicPr>
        <p:blipFill>
          <a:blip r:embed="rId4"/>
          <a:stretch>
            <a:fillRect/>
          </a:stretch>
        </p:blipFill>
        <p:spPr>
          <a:xfrm>
            <a:off x="1234213" y="4225778"/>
            <a:ext cx="7267772" cy="13336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5" name="Title 24"/>
          <p:cNvSpPr>
            <a:spLocks noGrp="1"/>
          </p:cNvSpPr>
          <p:nvPr>
            <p:ph type="ctrTitle"/>
          </p:nvPr>
        </p:nvSpPr>
        <p:spPr>
          <a:xfrm>
            <a:off x="228600" y="6215076"/>
            <a:ext cx="8603504" cy="1774825"/>
          </a:xfrm>
        </p:spPr>
        <p:txBody>
          <a:bodyPr>
            <a:normAutofit/>
          </a:bodyPr>
          <a:lstStyle/>
          <a:p>
            <a:pPr marL="0" lvl="0" indent="0">
              <a:lnSpc>
                <a:spcPts val="8000"/>
              </a:lnSpc>
            </a:pPr>
            <a:r>
              <a:rPr lang="en-US" sz="4500" b="1" spc="-336" dirty="0" err="1" smtClean="0">
                <a:solidFill>
                  <a:srgbClr val="3139A8"/>
                </a:solidFill>
                <a:latin typeface="Be Vietnam Ultra-Bold"/>
                <a:ea typeface="Be Vietnam Ultra-Bold"/>
                <a:cs typeface="Be Vietnam Ultra-Bold"/>
                <a:sym typeface="Be Vietnam Ultra-Bold"/>
              </a:rPr>
              <a:t>Các</a:t>
            </a:r>
            <a:r>
              <a:rPr lang="en-US" sz="4500" b="1" spc="-336" dirty="0" smtClean="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hàm</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phổ</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biến</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trong</a:t>
            </a:r>
            <a:r>
              <a:rPr lang="en-US" sz="4500" b="1" spc="-336" dirty="0">
                <a:solidFill>
                  <a:srgbClr val="3139A8"/>
                </a:solidFill>
                <a:latin typeface="Be Vietnam Ultra-Bold"/>
                <a:ea typeface="Be Vietnam Ultra-Bold"/>
                <a:cs typeface="Be Vietnam Ultra-Bold"/>
                <a:sym typeface="Be Vietnam Ultra-Bold"/>
              </a:rPr>
              <a:t> re:</a:t>
            </a:r>
            <a:endParaRPr lang="en-US" sz="4500" b="1" spc="-336" dirty="0">
              <a:solidFill>
                <a:srgbClr val="3139A8"/>
              </a:solidFill>
              <a:latin typeface="Be Vietnam Ultra-Bold"/>
              <a:ea typeface="Be Vietnam Ultra-Bold"/>
              <a:cs typeface="Be Vietnam Ultra-Bold"/>
              <a:sym typeface="Be Vietnam Ultra-Bold"/>
            </a:endParaRPr>
          </a:p>
        </p:txBody>
      </p:sp>
      <p:sp>
        <p:nvSpPr>
          <p:cNvPr id="27" name="Rectangle 3"/>
          <p:cNvSpPr>
            <a:spLocks noGrp="1" noChangeArrowheads="1"/>
          </p:cNvSpPr>
          <p:nvPr>
            <p:ph type="subTitle" idx="1"/>
          </p:nvPr>
        </p:nvSpPr>
        <p:spPr bwMode="auto">
          <a:xfrm>
            <a:off x="1701155" y="7551122"/>
            <a:ext cx="1580767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re.match</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Kiểm</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tra</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khớp</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ở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đầu</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chuỗi</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re.search</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Tìm</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kiếm</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khớp</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ở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bất</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kỳ</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vị</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trí</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nào</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re.findall</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Trả</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về</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tất</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cả</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các</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khớp</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dưới</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dạng</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danh</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sách</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re.sub</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Thay</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thế</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các</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khớp</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bằng</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một</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chuỗi</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r>
              <a:rPr kumimoji="0" lang="en-US" altLang="en-US" sz="2500" b="0" i="0" u="none" strike="noStrike" cap="none" normalizeH="0" baseline="0" dirty="0" err="1" smtClean="0">
                <a:ln>
                  <a:noFill/>
                </a:ln>
                <a:solidFill>
                  <a:schemeClr val="tx2"/>
                </a:solidFill>
                <a:effectLst/>
                <a:latin typeface="Times New Roman" panose="02020603050405020304" pitchFamily="18" charset="0"/>
                <a:cs typeface="Times New Roman" panose="02020603050405020304" pitchFamily="18" charset="0"/>
              </a:rPr>
              <a:t>khác</a:t>
            </a:r>
            <a:r>
              <a:rPr kumimoji="0" lang="en-US" altLang="en-US" sz="25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 </a:t>
            </a:r>
          </a:p>
        </p:txBody>
      </p:sp>
      <p:sp>
        <p:nvSpPr>
          <p:cNvPr id="28" name="Title 24"/>
          <p:cNvSpPr txBox="1">
            <a:spLocks/>
          </p:cNvSpPr>
          <p:nvPr/>
        </p:nvSpPr>
        <p:spPr>
          <a:xfrm>
            <a:off x="457200" y="213433"/>
            <a:ext cx="12649200" cy="10128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685800" indent="-685800">
              <a:lnSpc>
                <a:spcPts val="8000"/>
              </a:lnSpc>
              <a:buFont typeface="Wingdings" panose="05000000000000000000" pitchFamily="2" charset="2"/>
              <a:buChar char="v"/>
            </a:pPr>
            <a:r>
              <a:rPr lang="en-US" sz="4500" b="1" spc="-336" dirty="0" err="1">
                <a:solidFill>
                  <a:srgbClr val="3139A8"/>
                </a:solidFill>
                <a:latin typeface="Be Vietnam Ultra-Bold"/>
                <a:ea typeface="Be Vietnam Ultra-Bold"/>
                <a:cs typeface="Be Vietnam Ultra-Bold"/>
                <a:sym typeface="Be Vietnam Ultra-Bold"/>
              </a:rPr>
              <a:t>Các</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ký</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tự</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đặc</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biệt</a:t>
            </a:r>
            <a:r>
              <a:rPr lang="en-US" sz="4500" b="1" spc="-336" dirty="0">
                <a:solidFill>
                  <a:srgbClr val="3139A8"/>
                </a:solidFill>
                <a:latin typeface="Be Vietnam Ultra-Bold"/>
                <a:ea typeface="Be Vietnam Ultra-Bold"/>
                <a:cs typeface="Be Vietnam Ultra-Bold"/>
                <a:sym typeface="Be Vietnam Ultra-Bold"/>
              </a:rPr>
              <a:t> </a:t>
            </a:r>
            <a:r>
              <a:rPr lang="en-US" sz="4500" b="1" spc="-336" dirty="0" err="1">
                <a:solidFill>
                  <a:srgbClr val="3139A8"/>
                </a:solidFill>
                <a:latin typeface="Be Vietnam Ultra-Bold"/>
                <a:ea typeface="Be Vietnam Ultra-Bold"/>
                <a:cs typeface="Be Vietnam Ultra-Bold"/>
                <a:sym typeface="Be Vietnam Ultra-Bold"/>
              </a:rPr>
              <a:t>trong</a:t>
            </a:r>
            <a:r>
              <a:rPr lang="en-US" sz="4500" b="1" spc="-336" dirty="0">
                <a:solidFill>
                  <a:srgbClr val="3139A8"/>
                </a:solidFill>
                <a:latin typeface="Be Vietnam Ultra-Bold"/>
                <a:ea typeface="Be Vietnam Ultra-Bold"/>
                <a:cs typeface="Be Vietnam Ultra-Bold"/>
                <a:sym typeface="Be Vietnam Ultra-Bold"/>
              </a:rPr>
              <a:t> Regular Expressions</a:t>
            </a:r>
          </a:p>
        </p:txBody>
      </p:sp>
      <p:sp>
        <p:nvSpPr>
          <p:cNvPr id="32" name="Rectangle 3"/>
          <p:cNvSpPr txBox="1">
            <a:spLocks noChangeArrowheads="1"/>
          </p:cNvSpPr>
          <p:nvPr/>
        </p:nvSpPr>
        <p:spPr bwMode="auto">
          <a:xfrm>
            <a:off x="1672852" y="1000818"/>
            <a:ext cx="11049000" cy="620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eaLnBrk="0" fontAlgn="base" hangingPunct="0">
              <a:spcBef>
                <a:spcPct val="0"/>
              </a:spcBef>
              <a:spcAft>
                <a:spcPct val="0"/>
              </a:spcAft>
            </a:pPr>
            <a:r>
              <a:rPr lang="en-US" altLang="en-US" sz="2500" dirty="0" smtClean="0">
                <a:solidFill>
                  <a:schemeClr val="tx2"/>
                </a:solidFill>
                <a:latin typeface="Times New Roman" panose="02020603050405020304" pitchFamily="18" charset="0"/>
                <a:cs typeface="Times New Roman" panose="02020603050405020304" pitchFamily="18" charset="0"/>
              </a:rPr>
              <a:t>Regex </a:t>
            </a:r>
            <a:r>
              <a:rPr lang="en-US" altLang="en-US" sz="2500" dirty="0" err="1">
                <a:solidFill>
                  <a:schemeClr val="tx2"/>
                </a:solidFill>
                <a:latin typeface="Times New Roman" panose="02020603050405020304" pitchFamily="18" charset="0"/>
                <a:cs typeface="Times New Roman" panose="02020603050405020304" pitchFamily="18" charset="0"/>
              </a:rPr>
              <a:t>sử</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dụng</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các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ký</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tự</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đặc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biệt</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để</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biểu</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thị</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các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mẫu</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tìm</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smtClean="0">
                <a:solidFill>
                  <a:schemeClr val="tx2"/>
                </a:solidFill>
                <a:latin typeface="Times New Roman" panose="02020603050405020304" pitchFamily="18" charset="0"/>
                <a:cs typeface="Times New Roman" panose="02020603050405020304" pitchFamily="18" charset="0"/>
              </a:rPr>
              <a:t>kiếm</a:t>
            </a:r>
            <a:r>
              <a:rPr lang="en-US" altLang="en-US" sz="2500" dirty="0" smtClean="0">
                <a:solidFill>
                  <a:schemeClr val="tx2"/>
                </a:solidFill>
                <a:latin typeface="Times New Roman" panose="02020603050405020304" pitchFamily="18" charset="0"/>
                <a:cs typeface="Times New Roman" panose="02020603050405020304" pitchFamily="18" charset="0"/>
              </a:rPr>
              <a:t>:</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a:t>
            </a:r>
            <a:r>
              <a:rPr lang="en-US" altLang="en-US" sz="2500" dirty="0" smtClean="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Bất</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kỳ</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ký</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tự</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nào</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ngoại</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trừ</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dòng</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mới</a:t>
            </a:r>
            <a:r>
              <a:rPr lang="en-US" altLang="en-US" sz="2500" dirty="0">
                <a:solidFill>
                  <a:schemeClr val="tx2"/>
                </a:solidFill>
                <a:latin typeface="Times New Roman" panose="02020603050405020304" pitchFamily="18" charset="0"/>
                <a:cs typeface="Times New Roman" panose="02020603050405020304" pitchFamily="18" charset="0"/>
              </a:rPr>
              <a:t>)</a:t>
            </a: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0 </a:t>
            </a:r>
            <a:r>
              <a:rPr lang="en-US" altLang="en-US" sz="2500" dirty="0" err="1">
                <a:solidFill>
                  <a:schemeClr val="tx2"/>
                </a:solidFill>
                <a:latin typeface="Times New Roman" panose="02020603050405020304" pitchFamily="18" charset="0"/>
                <a:cs typeface="Times New Roman" panose="02020603050405020304" pitchFamily="18" charset="0"/>
              </a:rPr>
              <a:t>hoặc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nhiều</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lần</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1 </a:t>
            </a:r>
            <a:r>
              <a:rPr lang="en-US" altLang="en-US" sz="2500" dirty="0" err="1">
                <a:solidFill>
                  <a:schemeClr val="tx2"/>
                </a:solidFill>
                <a:latin typeface="Times New Roman" panose="02020603050405020304" pitchFamily="18" charset="0"/>
                <a:cs typeface="Times New Roman" panose="02020603050405020304" pitchFamily="18" charset="0"/>
              </a:rPr>
              <a:t>hoặc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nhiều</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lần</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0 </a:t>
            </a:r>
            <a:r>
              <a:rPr lang="en-US" altLang="en-US" sz="2500" dirty="0" err="1">
                <a:solidFill>
                  <a:schemeClr val="tx2"/>
                </a:solidFill>
                <a:latin typeface="Times New Roman" panose="02020603050405020304" pitchFamily="18" charset="0"/>
                <a:cs typeface="Times New Roman" panose="02020603050405020304" pitchFamily="18" charset="0"/>
              </a:rPr>
              <a:t>hoặc</a:t>
            </a:r>
            <a:r>
              <a:rPr lang="en-US" altLang="en-US" sz="2500" dirty="0">
                <a:solidFill>
                  <a:schemeClr val="tx2"/>
                </a:solidFill>
                <a:latin typeface="Times New Roman" panose="02020603050405020304" pitchFamily="18" charset="0"/>
                <a:cs typeface="Times New Roman" panose="02020603050405020304" pitchFamily="18" charset="0"/>
              </a:rPr>
              <a:t> 1 </a:t>
            </a:r>
            <a:r>
              <a:rPr lang="en-US" altLang="en-US" sz="2500" dirty="0" err="1">
                <a:solidFill>
                  <a:schemeClr val="tx2"/>
                </a:solidFill>
                <a:latin typeface="Times New Roman" panose="02020603050405020304" pitchFamily="18" charset="0"/>
                <a:cs typeface="Times New Roman" panose="02020603050405020304" pitchFamily="18" charset="0"/>
              </a:rPr>
              <a:t>lần</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Bắt</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đầu</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chuỗi</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Kết</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thúc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chuỗi</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Một</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tập</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hợp</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các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ký</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tự</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Hoặc</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 : </a:t>
            </a:r>
            <a:r>
              <a:rPr lang="en-US" altLang="en-US" sz="2500" dirty="0" err="1">
                <a:solidFill>
                  <a:schemeClr val="tx2"/>
                </a:solidFill>
                <a:latin typeface="Times New Roman" panose="02020603050405020304" pitchFamily="18" charset="0"/>
                <a:cs typeface="Times New Roman" panose="02020603050405020304" pitchFamily="18" charset="0"/>
              </a:rPr>
              <a:t>Nhóm</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các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ký</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tự</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\d : </a:t>
            </a:r>
            <a:r>
              <a:rPr lang="en-US" altLang="en-US" sz="2500" dirty="0" err="1">
                <a:solidFill>
                  <a:schemeClr val="tx2"/>
                </a:solidFill>
                <a:latin typeface="Times New Roman" panose="02020603050405020304" pitchFamily="18" charset="0"/>
                <a:cs typeface="Times New Roman" panose="02020603050405020304" pitchFamily="18" charset="0"/>
              </a:rPr>
              <a:t>Số</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\s : </a:t>
            </a:r>
            <a:r>
              <a:rPr lang="en-US" altLang="en-US" sz="2500" dirty="0" err="1">
                <a:solidFill>
                  <a:schemeClr val="tx2"/>
                </a:solidFill>
                <a:latin typeface="Times New Roman" panose="02020603050405020304" pitchFamily="18" charset="0"/>
                <a:cs typeface="Times New Roman" panose="02020603050405020304" pitchFamily="18" charset="0"/>
              </a:rPr>
              <a:t>Khoảng</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trắng</a:t>
            </a:r>
            <a:endParaRPr lang="en-US" altLang="en-US" sz="2500" dirty="0">
              <a:solidFill>
                <a:schemeClr val="tx2"/>
              </a:solidFill>
              <a:latin typeface="Times New Roman" panose="02020603050405020304" pitchFamily="18" charset="0"/>
              <a:cs typeface="Times New Roman" panose="02020603050405020304" pitchFamily="18" charset="0"/>
            </a:endParaRPr>
          </a:p>
          <a:p>
            <a:pPr lvl="1" algn="l" eaLnBrk="0" fontAlgn="base" hangingPunct="0">
              <a:spcBef>
                <a:spcPct val="0"/>
              </a:spcBef>
              <a:spcAft>
                <a:spcPct val="0"/>
              </a:spcAft>
            </a:pPr>
            <a:r>
              <a:rPr lang="en-US" altLang="en-US" sz="2500" dirty="0">
                <a:solidFill>
                  <a:schemeClr val="tx2"/>
                </a:solidFill>
                <a:latin typeface="Times New Roman" panose="02020603050405020304" pitchFamily="18" charset="0"/>
                <a:cs typeface="Times New Roman" panose="02020603050405020304" pitchFamily="18" charset="0"/>
              </a:rPr>
              <a:t>\w : </a:t>
            </a:r>
            <a:r>
              <a:rPr lang="en-US" altLang="en-US" sz="2500" dirty="0" err="1">
                <a:solidFill>
                  <a:schemeClr val="tx2"/>
                </a:solidFill>
                <a:latin typeface="Times New Roman" panose="02020603050405020304" pitchFamily="18" charset="0"/>
                <a:cs typeface="Times New Roman" panose="02020603050405020304" pitchFamily="18" charset="0"/>
              </a:rPr>
              <a:t>Ký</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tự</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chữ</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cái</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hoặc</a:t>
            </a:r>
            <a:r>
              <a:rPr lang="en-US" altLang="en-US" sz="2500" dirty="0">
                <a:solidFill>
                  <a:schemeClr val="tx2"/>
                </a:solidFill>
                <a:latin typeface="Times New Roman" panose="02020603050405020304" pitchFamily="18" charset="0"/>
                <a:cs typeface="Times New Roman" panose="02020603050405020304" pitchFamily="18" charset="0"/>
              </a:rPr>
              <a:t> </a:t>
            </a:r>
            <a:r>
              <a:rPr lang="en-US" altLang="en-US" sz="2500" dirty="0" err="1">
                <a:solidFill>
                  <a:schemeClr val="tx2"/>
                </a:solidFill>
                <a:latin typeface="Times New Roman" panose="02020603050405020304" pitchFamily="18" charset="0"/>
                <a:cs typeface="Times New Roman" panose="02020603050405020304" pitchFamily="18" charset="0"/>
              </a:rPr>
              <a:t>số</a:t>
            </a:r>
            <a:endParaRPr lang="en-US" altLang="en-US" sz="2500" dirty="0">
              <a:solidFill>
                <a:schemeClr val="tx2"/>
              </a:solidFill>
              <a:latin typeface="Times New Roman" panose="02020603050405020304" pitchFamily="18" charset="0"/>
              <a:cs typeface="Times New Roman" panose="02020603050405020304" pitchFamily="18" charset="0"/>
            </a:endParaRPr>
          </a:p>
          <a:p>
            <a:pPr algn="l" eaLnBrk="0" fontAlgn="base" hangingPunct="0">
              <a:spcBef>
                <a:spcPct val="0"/>
              </a:spcBef>
              <a:spcAft>
                <a:spcPct val="0"/>
              </a:spcAft>
            </a:pPr>
            <a:r>
              <a:rPr lang="en-US" altLang="en-US" sz="2400" dirty="0">
                <a:solidFill>
                  <a:schemeClr val="tx2"/>
                </a:solidFill>
                <a:latin typeface="Times New Roman" panose="02020603050405020304" pitchFamily="18" charset="0"/>
                <a:cs typeface="Times New Roman" panose="02020603050405020304" pitchFamily="18" charset="0"/>
              </a:rPr>
              <a:t/>
            </a:r>
            <a:br>
              <a:rPr lang="en-US" altLang="en-US" sz="2400" dirty="0">
                <a:solidFill>
                  <a:schemeClr val="tx2"/>
                </a:solidFill>
                <a:latin typeface="Times New Roman" panose="02020603050405020304" pitchFamily="18" charset="0"/>
                <a:cs typeface="Times New Roman" panose="02020603050405020304" pitchFamily="18" charset="0"/>
              </a:rPr>
            </a:br>
            <a:endParaRPr lang="en-US" altLang="en-US" sz="2400" dirty="0">
              <a:solidFill>
                <a:schemeClr val="tx2"/>
              </a:solidFill>
              <a:latin typeface="Times New Roman" panose="02020603050405020304" pitchFamily="18" charset="0"/>
              <a:cs typeface="Times New Roman" panose="02020603050405020304" pitchFamily="18" charset="0"/>
            </a:endParaRPr>
          </a:p>
          <a:p>
            <a:pPr algn="l" eaLnBrk="0" fontAlgn="base" hangingPunct="0">
              <a:spcBef>
                <a:spcPct val="0"/>
              </a:spcBef>
              <a:spcAft>
                <a:spcPct val="0"/>
              </a:spcAft>
              <a:buFontTx/>
              <a:buChar char="•"/>
            </a:pPr>
            <a:endParaRPr lang="en-US" altLang="en-US" sz="2400" dirty="0" smtClean="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533400" y="1301650"/>
            <a:ext cx="6819797" cy="609600"/>
          </a:xfrm>
        </p:spPr>
        <p:txBody>
          <a:bodyPr>
            <a:normAutofit/>
          </a:bodyPr>
          <a:lstStyle/>
          <a:p>
            <a:r>
              <a:rPr lang="en-US" sz="3000" dirty="0" err="1"/>
              <a:t>Tìm</a:t>
            </a:r>
            <a:r>
              <a:rPr lang="en-US" sz="3000" dirty="0"/>
              <a:t> </a:t>
            </a:r>
            <a:r>
              <a:rPr lang="en-US" sz="3000" dirty="0" err="1"/>
              <a:t>kiếm</a:t>
            </a:r>
            <a:r>
              <a:rPr lang="en-US" sz="3000" dirty="0"/>
              <a:t> </a:t>
            </a:r>
            <a:r>
              <a:rPr lang="en-US" sz="3000" dirty="0" err="1"/>
              <a:t>chuỗi</a:t>
            </a:r>
            <a:r>
              <a:rPr lang="en-US" sz="3000" dirty="0"/>
              <a:t> </a:t>
            </a:r>
            <a:r>
              <a:rPr lang="en-US" sz="3000" dirty="0" err="1" smtClean="0"/>
              <a:t>số</a:t>
            </a:r>
            <a:r>
              <a:rPr lang="en-US" sz="3000" dirty="0" smtClean="0"/>
              <a:t> </a:t>
            </a:r>
            <a:r>
              <a:rPr lang="en-US" sz="3000" dirty="0" err="1" smtClean="0"/>
              <a:t>bằng</a:t>
            </a:r>
            <a:r>
              <a:rPr lang="en-US" sz="3000" dirty="0"/>
              <a:t> </a:t>
            </a:r>
            <a:r>
              <a:rPr lang="en-US" sz="3000" dirty="0" smtClean="0"/>
              <a:t>search:</a:t>
            </a:r>
            <a:endParaRPr lang="en-US" sz="3000" dirty="0"/>
          </a:p>
        </p:txBody>
      </p:sp>
      <p:pic>
        <p:nvPicPr>
          <p:cNvPr id="12" name="Content Placeholder 11"/>
          <p:cNvPicPr>
            <a:picLocks noGrp="1" noChangeAspect="1"/>
          </p:cNvPicPr>
          <p:nvPr>
            <p:ph sz="half" idx="2"/>
          </p:nvPr>
        </p:nvPicPr>
        <p:blipFill>
          <a:blip r:embed="rId2"/>
          <a:stretch>
            <a:fillRect/>
          </a:stretch>
        </p:blipFill>
        <p:spPr>
          <a:xfrm>
            <a:off x="533400" y="2025550"/>
            <a:ext cx="6920706" cy="3103884"/>
          </a:xfrm>
          <a:prstGeom prst="rect">
            <a:avLst/>
          </a:prstGeom>
        </p:spPr>
      </p:pic>
      <p:sp>
        <p:nvSpPr>
          <p:cNvPr id="14" name="Text Placeholder 7"/>
          <p:cNvSpPr>
            <a:spLocks noGrp="1"/>
          </p:cNvSpPr>
          <p:nvPr>
            <p:ph type="body" idx="1"/>
          </p:nvPr>
        </p:nvSpPr>
        <p:spPr>
          <a:xfrm>
            <a:off x="381000" y="5600700"/>
            <a:ext cx="6819797" cy="609600"/>
          </a:xfrm>
        </p:spPr>
        <p:txBody>
          <a:bodyPr>
            <a:normAutofit/>
          </a:bodyPr>
          <a:lstStyle/>
          <a:p>
            <a:r>
              <a:rPr lang="en-US" sz="3000" dirty="0" err="1" smtClean="0"/>
              <a:t>Thay</a:t>
            </a:r>
            <a:r>
              <a:rPr lang="en-US" sz="3000" dirty="0" smtClean="0"/>
              <a:t> </a:t>
            </a:r>
            <a:r>
              <a:rPr lang="en-US" sz="3000" dirty="0" err="1" smtClean="0"/>
              <a:t>thế</a:t>
            </a:r>
            <a:r>
              <a:rPr lang="en-US" sz="3000" dirty="0" smtClean="0"/>
              <a:t> </a:t>
            </a:r>
            <a:r>
              <a:rPr lang="en-US" sz="3000" dirty="0" err="1" smtClean="0"/>
              <a:t>bằng</a:t>
            </a:r>
            <a:r>
              <a:rPr lang="en-US" sz="3000" dirty="0" smtClean="0"/>
              <a:t> sub</a:t>
            </a:r>
            <a:endParaRPr lang="en-US" sz="3000" dirty="0"/>
          </a:p>
        </p:txBody>
      </p:sp>
      <p:pic>
        <p:nvPicPr>
          <p:cNvPr id="16" name="Picture 15"/>
          <p:cNvPicPr>
            <a:picLocks noChangeAspect="1"/>
          </p:cNvPicPr>
          <p:nvPr/>
        </p:nvPicPr>
        <p:blipFill>
          <a:blip r:embed="rId3"/>
          <a:stretch>
            <a:fillRect/>
          </a:stretch>
        </p:blipFill>
        <p:spPr>
          <a:xfrm>
            <a:off x="381000" y="6438900"/>
            <a:ext cx="7649643" cy="3115110"/>
          </a:xfrm>
          <a:prstGeom prst="rect">
            <a:avLst/>
          </a:prstGeom>
        </p:spPr>
      </p:pic>
      <p:sp>
        <p:nvSpPr>
          <p:cNvPr id="17" name="Text Placeholder 7"/>
          <p:cNvSpPr>
            <a:spLocks noGrp="1"/>
          </p:cNvSpPr>
          <p:nvPr>
            <p:ph type="body" idx="1"/>
          </p:nvPr>
        </p:nvSpPr>
        <p:spPr>
          <a:xfrm>
            <a:off x="9633857" y="2552700"/>
            <a:ext cx="6819797" cy="609600"/>
          </a:xfrm>
        </p:spPr>
        <p:txBody>
          <a:bodyPr>
            <a:normAutofit/>
          </a:bodyPr>
          <a:lstStyle/>
          <a:p>
            <a:r>
              <a:rPr lang="en-US" sz="3000" dirty="0" err="1" smtClean="0"/>
              <a:t>Kiểm</a:t>
            </a:r>
            <a:r>
              <a:rPr lang="en-US" sz="3000" dirty="0" smtClean="0"/>
              <a:t> </a:t>
            </a:r>
            <a:r>
              <a:rPr lang="en-US" sz="3000" dirty="0" err="1" smtClean="0"/>
              <a:t>tra</a:t>
            </a:r>
            <a:r>
              <a:rPr lang="en-US" sz="3000" dirty="0" smtClean="0"/>
              <a:t> </a:t>
            </a:r>
            <a:r>
              <a:rPr lang="en-US" sz="3000" dirty="0" err="1" smtClean="0"/>
              <a:t>định</a:t>
            </a:r>
            <a:r>
              <a:rPr lang="en-US" sz="3000" dirty="0" smtClean="0"/>
              <a:t> </a:t>
            </a:r>
            <a:r>
              <a:rPr lang="en-US" sz="3000" dirty="0" err="1" smtClean="0"/>
              <a:t>dạng</a:t>
            </a:r>
            <a:r>
              <a:rPr lang="en-US" sz="3000" dirty="0" smtClean="0"/>
              <a:t> </a:t>
            </a:r>
            <a:r>
              <a:rPr lang="en-US" sz="3000" dirty="0" err="1" smtClean="0"/>
              <a:t>bằng</a:t>
            </a:r>
            <a:r>
              <a:rPr lang="en-US" sz="3000" dirty="0" smtClean="0"/>
              <a:t> match:</a:t>
            </a:r>
            <a:endParaRPr lang="en-US" sz="3000" dirty="0"/>
          </a:p>
        </p:txBody>
      </p:sp>
      <p:pic>
        <p:nvPicPr>
          <p:cNvPr id="18" name="Picture 17"/>
          <p:cNvPicPr>
            <a:picLocks noChangeAspect="1"/>
          </p:cNvPicPr>
          <p:nvPr/>
        </p:nvPicPr>
        <p:blipFill>
          <a:blip r:embed="rId4"/>
          <a:stretch>
            <a:fillRect/>
          </a:stretch>
        </p:blipFill>
        <p:spPr>
          <a:xfrm>
            <a:off x="9601200" y="3543300"/>
            <a:ext cx="7716327" cy="3172268"/>
          </a:xfrm>
          <a:prstGeom prst="rect">
            <a:avLst/>
          </a:prstGeom>
        </p:spPr>
      </p:pic>
      <p:sp>
        <p:nvSpPr>
          <p:cNvPr id="19" name="Text Placeholder 7"/>
          <p:cNvSpPr>
            <a:spLocks noGrp="1"/>
          </p:cNvSpPr>
          <p:nvPr>
            <p:ph type="body" idx="1"/>
          </p:nvPr>
        </p:nvSpPr>
        <p:spPr>
          <a:xfrm>
            <a:off x="795922" y="169201"/>
            <a:ext cx="6819797" cy="609600"/>
          </a:xfrm>
        </p:spPr>
        <p:txBody>
          <a:bodyPr>
            <a:noAutofit/>
          </a:bodyPr>
          <a:lstStyle/>
          <a:p>
            <a:r>
              <a:rPr lang="en-US" sz="4000" dirty="0" err="1" smtClean="0">
                <a:solidFill>
                  <a:schemeClr val="tx2">
                    <a:lumMod val="75000"/>
                  </a:schemeClr>
                </a:solidFill>
              </a:rPr>
              <a:t>Ví</a:t>
            </a:r>
            <a:r>
              <a:rPr lang="en-US" sz="4000" dirty="0" smtClean="0">
                <a:solidFill>
                  <a:schemeClr val="tx2">
                    <a:lumMod val="75000"/>
                  </a:schemeClr>
                </a:solidFill>
              </a:rPr>
              <a:t> </a:t>
            </a:r>
            <a:r>
              <a:rPr lang="en-US" sz="4000" dirty="0" err="1" smtClean="0">
                <a:solidFill>
                  <a:schemeClr val="tx2">
                    <a:lumMod val="75000"/>
                  </a:schemeClr>
                </a:solidFill>
              </a:rPr>
              <a:t>dụ</a:t>
            </a:r>
            <a:r>
              <a:rPr lang="en-US" sz="4000" dirty="0" smtClean="0">
                <a:solidFill>
                  <a:schemeClr val="tx2">
                    <a:lumMod val="75000"/>
                  </a:schemeClr>
                </a:solidFill>
              </a:rPr>
              <a:t> minh </a:t>
            </a:r>
            <a:r>
              <a:rPr lang="en-US" sz="4000" dirty="0" err="1" smtClean="0">
                <a:solidFill>
                  <a:schemeClr val="tx2">
                    <a:lumMod val="75000"/>
                  </a:schemeClr>
                </a:solidFill>
              </a:rPr>
              <a:t>họa</a:t>
            </a:r>
            <a:endParaRPr lang="en-US" sz="4000" dirty="0">
              <a:solidFill>
                <a:schemeClr val="tx2">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984852" y="410408"/>
            <a:ext cx="8797353" cy="923330"/>
          </a:xfrm>
          <a:prstGeom prst="rect">
            <a:avLst/>
          </a:prstGeom>
        </p:spPr>
        <p:txBody>
          <a:bodyPr lIns="0" tIns="0" rIns="0" bIns="0" rtlCol="0" anchor="t">
            <a:spAutoFit/>
          </a:bodyPr>
          <a:lstStyle/>
          <a:p>
            <a:pPr marL="0" lvl="0" indent="0" algn="l">
              <a:lnSpc>
                <a:spcPts val="7182"/>
              </a:lnSpc>
            </a:pPr>
            <a:r>
              <a:rPr lang="en-US" sz="6300" b="1" spc="-264" dirty="0" smtClean="0">
                <a:solidFill>
                  <a:schemeClr val="tx2">
                    <a:lumMod val="75000"/>
                  </a:schemeClr>
                </a:solidFill>
                <a:latin typeface="Be Vietnam Ultra-Bold"/>
                <a:ea typeface="Be Vietnam Ultra-Bold"/>
                <a:cs typeface="Be Vietnam Ultra-Bold"/>
                <a:sym typeface="Be Vietnam Ultra-Bold"/>
              </a:rPr>
              <a:t>String</a:t>
            </a:r>
            <a:endParaRPr lang="en-US" sz="6300" b="1" spc="-264" dirty="0">
              <a:solidFill>
                <a:schemeClr val="tx2">
                  <a:lumMod val="75000"/>
                </a:schemeClr>
              </a:solidFill>
              <a:latin typeface="Be Vietnam Ultra-Bold"/>
              <a:ea typeface="Be Vietnam Ultra-Bold"/>
              <a:cs typeface="Be Vietnam Ultra-Bold"/>
              <a:sym typeface="Be Vietnam Ultra-Bold"/>
            </a:endParaRPr>
          </a:p>
        </p:txBody>
      </p:sp>
      <p:sp>
        <p:nvSpPr>
          <p:cNvPr id="7" name="TextBox 7"/>
          <p:cNvSpPr txBox="1"/>
          <p:nvPr/>
        </p:nvSpPr>
        <p:spPr>
          <a:xfrm>
            <a:off x="995738" y="1397913"/>
            <a:ext cx="9528851" cy="1231106"/>
          </a:xfrm>
          <a:prstGeom prst="rect">
            <a:avLst/>
          </a:prstGeom>
        </p:spPr>
        <p:txBody>
          <a:bodyPr wrap="square" lIns="0" tIns="0" rIns="0" bIns="0" rtlCol="0" anchor="t">
            <a:spAutoFit/>
          </a:bodyPr>
          <a:lstStyle/>
          <a:p>
            <a:pPr>
              <a:lnSpc>
                <a:spcPts val="3239"/>
              </a:lnSpc>
            </a:pPr>
            <a:r>
              <a:rPr lang="vi-VN" sz="1999" b="1" dirty="0">
                <a:solidFill>
                  <a:schemeClr val="tx2">
                    <a:lumMod val="75000"/>
                  </a:schemeClr>
                </a:solidFill>
                <a:latin typeface="Quicksand Medium"/>
                <a:ea typeface="Quicksand Medium"/>
                <a:cs typeface="Quicksand Medium"/>
                <a:sym typeface="Quicksand Medium"/>
              </a:rPr>
              <a:t>Chuỗi (String) trong Python là một kiểu dữ liệu được sử dụng để lưu trữ và xử lý văn bản. Một chuỗi được định nghĩa bằng cách đặt các ký tự trong dấu nháy đơn ('...') hoặc dấu nháy kép ("..."). </a:t>
            </a:r>
          </a:p>
        </p:txBody>
      </p:sp>
      <p:sp>
        <p:nvSpPr>
          <p:cNvPr id="11" name="Rectangle 10"/>
          <p:cNvSpPr/>
          <p:nvPr/>
        </p:nvSpPr>
        <p:spPr>
          <a:xfrm>
            <a:off x="984852" y="2937967"/>
            <a:ext cx="2934971" cy="369332"/>
          </a:xfrm>
          <a:prstGeom prst="rect">
            <a:avLst/>
          </a:prstGeom>
        </p:spPr>
        <p:txBody>
          <a:bodyPr wrap="none">
            <a:spAutoFit/>
          </a:bodyPr>
          <a:lstStyle/>
          <a:p>
            <a:r>
              <a:rPr lang="en-US" dirty="0" err="1"/>
              <a:t>len</a:t>
            </a:r>
            <a:r>
              <a:rPr lang="en-US" dirty="0"/>
              <a:t>(): </a:t>
            </a:r>
            <a:r>
              <a:rPr lang="en-US" dirty="0" err="1"/>
              <a:t>Trả</a:t>
            </a:r>
            <a:r>
              <a:rPr lang="en-US" dirty="0"/>
              <a:t> </a:t>
            </a:r>
            <a:r>
              <a:rPr lang="en-US" dirty="0" err="1"/>
              <a:t>về</a:t>
            </a:r>
            <a:r>
              <a:rPr lang="en-US" dirty="0"/>
              <a:t> </a:t>
            </a:r>
            <a:r>
              <a:rPr lang="en-US" dirty="0" err="1"/>
              <a:t>độ</a:t>
            </a:r>
            <a:r>
              <a:rPr lang="en-US" dirty="0"/>
              <a:t> </a:t>
            </a:r>
            <a:r>
              <a:rPr lang="en-US" dirty="0" err="1"/>
              <a:t>dài</a:t>
            </a:r>
            <a:r>
              <a:rPr lang="en-US" dirty="0"/>
              <a:t> </a:t>
            </a:r>
            <a:r>
              <a:rPr lang="en-US" dirty="0" err="1"/>
              <a:t>của</a:t>
            </a:r>
            <a:r>
              <a:rPr lang="en-US" dirty="0"/>
              <a:t> </a:t>
            </a:r>
            <a:r>
              <a:rPr lang="en-US" dirty="0" err="1"/>
              <a:t>chuỗi</a:t>
            </a:r>
            <a:r>
              <a:rPr lang="en-US" dirty="0"/>
              <a:t>.</a:t>
            </a:r>
          </a:p>
        </p:txBody>
      </p:sp>
      <p:pic>
        <p:nvPicPr>
          <p:cNvPr id="12" name="Picture 11"/>
          <p:cNvPicPr>
            <a:picLocks noChangeAspect="1"/>
          </p:cNvPicPr>
          <p:nvPr/>
        </p:nvPicPr>
        <p:blipFill>
          <a:blip r:embed="rId4"/>
          <a:stretch>
            <a:fillRect/>
          </a:stretch>
        </p:blipFill>
        <p:spPr>
          <a:xfrm>
            <a:off x="1414062" y="3477716"/>
            <a:ext cx="6868484" cy="800212"/>
          </a:xfrm>
          <a:prstGeom prst="rect">
            <a:avLst/>
          </a:prstGeom>
        </p:spPr>
      </p:pic>
      <p:sp>
        <p:nvSpPr>
          <p:cNvPr id="13" name="Rectangle 12"/>
          <p:cNvSpPr/>
          <p:nvPr/>
        </p:nvSpPr>
        <p:spPr>
          <a:xfrm>
            <a:off x="995738" y="4510059"/>
            <a:ext cx="7003840" cy="369332"/>
          </a:xfrm>
          <a:prstGeom prst="rect">
            <a:avLst/>
          </a:prstGeom>
        </p:spPr>
        <p:txBody>
          <a:bodyPr wrap="none">
            <a:spAutoFit/>
          </a:bodyPr>
          <a:lstStyle/>
          <a:p>
            <a:r>
              <a:rPr lang="vi-VN" dirty="0"/>
              <a:t>lower(): Chuyển đổi tất cả các ký tự trong chuỗi thành chữ thường.</a:t>
            </a:r>
            <a:endParaRPr lang="en-US" dirty="0"/>
          </a:p>
        </p:txBody>
      </p:sp>
      <p:pic>
        <p:nvPicPr>
          <p:cNvPr id="14" name="Picture 13"/>
          <p:cNvPicPr>
            <a:picLocks noChangeAspect="1"/>
          </p:cNvPicPr>
          <p:nvPr/>
        </p:nvPicPr>
        <p:blipFill>
          <a:blip r:embed="rId5"/>
          <a:stretch>
            <a:fillRect/>
          </a:stretch>
        </p:blipFill>
        <p:spPr>
          <a:xfrm>
            <a:off x="1414062" y="4911528"/>
            <a:ext cx="7220958" cy="762106"/>
          </a:xfrm>
          <a:prstGeom prst="rect">
            <a:avLst/>
          </a:prstGeom>
        </p:spPr>
      </p:pic>
      <p:sp>
        <p:nvSpPr>
          <p:cNvPr id="15" name="Rectangle 14"/>
          <p:cNvSpPr/>
          <p:nvPr/>
        </p:nvSpPr>
        <p:spPr>
          <a:xfrm>
            <a:off x="958727" y="5798586"/>
            <a:ext cx="6132513" cy="369332"/>
          </a:xfrm>
          <a:prstGeom prst="rect">
            <a:avLst/>
          </a:prstGeom>
        </p:spPr>
        <p:txBody>
          <a:bodyPr wrap="none">
            <a:spAutoFit/>
          </a:bodyPr>
          <a:lstStyle/>
          <a:p>
            <a:r>
              <a:rPr lang="en-US" dirty="0"/>
              <a:t>upper(): </a:t>
            </a:r>
            <a:r>
              <a:rPr lang="en-US" dirty="0" err="1"/>
              <a:t>Chuyển</a:t>
            </a:r>
            <a:r>
              <a:rPr lang="en-US" dirty="0"/>
              <a:t> </a:t>
            </a:r>
            <a:r>
              <a:rPr lang="en-US" dirty="0" err="1"/>
              <a:t>đổi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chuỗi</a:t>
            </a:r>
            <a:r>
              <a:rPr lang="en-US" dirty="0"/>
              <a:t> </a:t>
            </a:r>
            <a:r>
              <a:rPr lang="en-US" dirty="0" err="1"/>
              <a:t>thành</a:t>
            </a:r>
            <a:r>
              <a:rPr lang="en-US" dirty="0"/>
              <a:t> </a:t>
            </a:r>
            <a:r>
              <a:rPr lang="en-US" dirty="0" err="1"/>
              <a:t>chữ</a:t>
            </a:r>
            <a:r>
              <a:rPr lang="en-US" dirty="0"/>
              <a:t> </a:t>
            </a:r>
            <a:r>
              <a:rPr lang="en-US" dirty="0" err="1"/>
              <a:t>hoa</a:t>
            </a:r>
            <a:r>
              <a:rPr lang="en-US" dirty="0"/>
              <a:t>.</a:t>
            </a:r>
          </a:p>
        </p:txBody>
      </p:sp>
      <p:pic>
        <p:nvPicPr>
          <p:cNvPr id="16" name="Picture 15"/>
          <p:cNvPicPr>
            <a:picLocks noChangeAspect="1"/>
          </p:cNvPicPr>
          <p:nvPr/>
        </p:nvPicPr>
        <p:blipFill>
          <a:blip r:embed="rId6"/>
          <a:stretch>
            <a:fillRect/>
          </a:stretch>
        </p:blipFill>
        <p:spPr>
          <a:xfrm>
            <a:off x="1396645" y="6326134"/>
            <a:ext cx="7220958" cy="714475"/>
          </a:xfrm>
          <a:prstGeom prst="rect">
            <a:avLst/>
          </a:prstGeom>
        </p:spPr>
      </p:pic>
      <p:sp>
        <p:nvSpPr>
          <p:cNvPr id="17" name="Rectangle 16"/>
          <p:cNvSpPr/>
          <p:nvPr/>
        </p:nvSpPr>
        <p:spPr>
          <a:xfrm>
            <a:off x="984852" y="7205007"/>
            <a:ext cx="4764959" cy="369332"/>
          </a:xfrm>
          <a:prstGeom prst="rect">
            <a:avLst/>
          </a:prstGeom>
        </p:spPr>
        <p:txBody>
          <a:bodyPr wrap="none">
            <a:spAutoFit/>
          </a:bodyPr>
          <a:lstStyle/>
          <a:p>
            <a:r>
              <a:rPr lang="en-US" dirty="0"/>
              <a:t>strip(): </a:t>
            </a:r>
            <a:r>
              <a:rPr lang="en-US" dirty="0" err="1"/>
              <a:t>Loại</a:t>
            </a:r>
            <a:r>
              <a:rPr lang="en-US" dirty="0"/>
              <a:t> </a:t>
            </a:r>
            <a:r>
              <a:rPr lang="en-US" dirty="0" err="1"/>
              <a:t>bỏ</a:t>
            </a:r>
            <a:r>
              <a:rPr lang="en-US" dirty="0"/>
              <a:t> </a:t>
            </a:r>
            <a:r>
              <a:rPr lang="en-US" dirty="0" err="1"/>
              <a:t>khoảng</a:t>
            </a:r>
            <a:r>
              <a:rPr lang="en-US" dirty="0"/>
              <a:t> </a:t>
            </a:r>
            <a:r>
              <a:rPr lang="en-US" dirty="0" err="1"/>
              <a:t>trắng</a:t>
            </a:r>
            <a:r>
              <a:rPr lang="en-US" dirty="0"/>
              <a:t> ở </a:t>
            </a:r>
            <a:r>
              <a:rPr lang="en-US" dirty="0" err="1"/>
              <a:t>đầu</a:t>
            </a:r>
            <a:r>
              <a:rPr lang="en-US" dirty="0"/>
              <a:t> </a:t>
            </a:r>
            <a:r>
              <a:rPr lang="en-US" dirty="0" err="1"/>
              <a:t>và</a:t>
            </a:r>
            <a:r>
              <a:rPr lang="en-US" dirty="0"/>
              <a:t> </a:t>
            </a:r>
            <a:r>
              <a:rPr lang="en-US" dirty="0" err="1"/>
              <a:t>cuối</a:t>
            </a:r>
            <a:r>
              <a:rPr lang="en-US" dirty="0"/>
              <a:t> </a:t>
            </a:r>
            <a:r>
              <a:rPr lang="en-US" dirty="0" err="1"/>
              <a:t>chuỗi</a:t>
            </a:r>
            <a:r>
              <a:rPr lang="en-US" dirty="0"/>
              <a:t>.</a:t>
            </a:r>
          </a:p>
        </p:txBody>
      </p:sp>
      <p:pic>
        <p:nvPicPr>
          <p:cNvPr id="18" name="Picture 17"/>
          <p:cNvPicPr>
            <a:picLocks noChangeAspect="1"/>
          </p:cNvPicPr>
          <p:nvPr/>
        </p:nvPicPr>
        <p:blipFill>
          <a:blip r:embed="rId7"/>
          <a:stretch>
            <a:fillRect/>
          </a:stretch>
        </p:blipFill>
        <p:spPr>
          <a:xfrm>
            <a:off x="1396645" y="7639742"/>
            <a:ext cx="7173326" cy="971686"/>
          </a:xfrm>
          <a:prstGeom prst="rect">
            <a:avLst/>
          </a:prstGeom>
        </p:spPr>
      </p:pic>
      <p:sp>
        <p:nvSpPr>
          <p:cNvPr id="19" name="Rectangle 18"/>
          <p:cNvSpPr/>
          <p:nvPr/>
        </p:nvSpPr>
        <p:spPr>
          <a:xfrm>
            <a:off x="958727" y="8761282"/>
            <a:ext cx="7205049" cy="369332"/>
          </a:xfrm>
          <a:prstGeom prst="rect">
            <a:avLst/>
          </a:prstGeom>
        </p:spPr>
        <p:txBody>
          <a:bodyPr wrap="none">
            <a:spAutoFit/>
          </a:bodyPr>
          <a:lstStyle/>
          <a:p>
            <a:r>
              <a:rPr lang="en-US" dirty="0"/>
              <a:t>split(): Chia </a:t>
            </a:r>
            <a:r>
              <a:rPr lang="en-US" dirty="0" err="1"/>
              <a:t>chuỗi</a:t>
            </a:r>
            <a:r>
              <a:rPr lang="en-US" dirty="0"/>
              <a:t> </a:t>
            </a:r>
            <a:r>
              <a:rPr lang="en-US" dirty="0" err="1"/>
              <a:t>thành</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chuỗi</a:t>
            </a:r>
            <a:r>
              <a:rPr lang="en-US" dirty="0"/>
              <a:t> con </a:t>
            </a:r>
            <a:r>
              <a:rPr lang="en-US" dirty="0" err="1"/>
              <a:t>dựa</a:t>
            </a:r>
            <a:r>
              <a:rPr lang="en-US" dirty="0"/>
              <a:t> </a:t>
            </a:r>
            <a:r>
              <a:rPr lang="en-US" dirty="0" err="1"/>
              <a:t>trên</a:t>
            </a:r>
            <a:r>
              <a:rPr lang="en-US" dirty="0"/>
              <a:t> </a:t>
            </a:r>
            <a:r>
              <a:rPr lang="en-US" dirty="0" err="1"/>
              <a:t>ký</a:t>
            </a:r>
            <a:r>
              <a:rPr lang="en-US" dirty="0"/>
              <a:t> </a:t>
            </a:r>
            <a:r>
              <a:rPr lang="en-US" dirty="0" err="1"/>
              <a:t>tự</a:t>
            </a:r>
            <a:r>
              <a:rPr lang="en-US" dirty="0"/>
              <a:t> </a:t>
            </a:r>
            <a:r>
              <a:rPr lang="en-US" dirty="0" err="1"/>
              <a:t>phân</a:t>
            </a:r>
            <a:r>
              <a:rPr lang="en-US" dirty="0"/>
              <a:t> </a:t>
            </a:r>
            <a:r>
              <a:rPr lang="en-US" dirty="0" err="1"/>
              <a:t>cách</a:t>
            </a:r>
            <a:r>
              <a:rPr lang="en-US" dirty="0"/>
              <a:t>.</a:t>
            </a:r>
          </a:p>
        </p:txBody>
      </p:sp>
      <p:pic>
        <p:nvPicPr>
          <p:cNvPr id="20" name="Picture 19"/>
          <p:cNvPicPr>
            <a:picLocks noChangeAspect="1"/>
          </p:cNvPicPr>
          <p:nvPr/>
        </p:nvPicPr>
        <p:blipFill>
          <a:blip r:embed="rId8"/>
          <a:stretch>
            <a:fillRect/>
          </a:stretch>
        </p:blipFill>
        <p:spPr>
          <a:xfrm>
            <a:off x="1400928" y="9210561"/>
            <a:ext cx="7154273" cy="752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929498" y="2057400"/>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186543" y="952500"/>
            <a:ext cx="9100457" cy="984885"/>
          </a:xfrm>
          <a:prstGeom prst="rect">
            <a:avLst/>
          </a:prstGeom>
        </p:spPr>
        <p:txBody>
          <a:bodyPr wrap="square" lIns="0" tIns="0" rIns="0" bIns="0" rtlCol="0" anchor="t">
            <a:spAutoFit/>
          </a:bodyPr>
          <a:lstStyle/>
          <a:p>
            <a:pPr lvl="0"/>
            <a:r>
              <a:rPr lang="en-US" sz="3200" b="1" dirty="0" smtClean="0">
                <a:solidFill>
                  <a:schemeClr val="tx2">
                    <a:lumMod val="75000"/>
                  </a:schemeClr>
                </a:solidFill>
                <a:latin typeface="Times New Roman" panose="02020603050405020304" pitchFamily="18" charset="0"/>
                <a:cs typeface="Times New Roman" panose="02020603050405020304" pitchFamily="18" charset="0"/>
              </a:rPr>
              <a:t>String </a:t>
            </a:r>
            <a:r>
              <a:rPr lang="en-US" sz="3200" b="1" dirty="0">
                <a:solidFill>
                  <a:schemeClr val="tx2">
                    <a:lumMod val="75000"/>
                  </a:schemeClr>
                </a:solidFill>
                <a:latin typeface="Times New Roman" panose="02020603050405020304" pitchFamily="18" charset="0"/>
                <a:cs typeface="Times New Roman" panose="02020603050405020304" pitchFamily="18" charset="0"/>
              </a:rPr>
              <a:t>l</a:t>
            </a:r>
            <a:r>
              <a:rPr lang="vi-VN" sz="3200" b="1" dirty="0" smtClean="0">
                <a:solidFill>
                  <a:schemeClr val="tx2">
                    <a:lumMod val="75000"/>
                  </a:schemeClr>
                </a:solidFill>
                <a:latin typeface="Times New Roman" panose="02020603050405020304" pitchFamily="18" charset="0"/>
                <a:cs typeface="Times New Roman" panose="02020603050405020304" pitchFamily="18" charset="0"/>
              </a:rPr>
              <a:t>à </a:t>
            </a:r>
            <a:r>
              <a:rPr lang="vi-VN" sz="3200" b="1" dirty="0">
                <a:solidFill>
                  <a:schemeClr val="tx2">
                    <a:lumMod val="75000"/>
                  </a:schemeClr>
                </a:solidFill>
                <a:latin typeface="Times New Roman" panose="02020603050405020304" pitchFamily="18" charset="0"/>
                <a:cs typeface="Times New Roman" panose="02020603050405020304" pitchFamily="18" charset="0"/>
              </a:rPr>
              <a:t>một chuỗi ký tự đơn giản, được sử dụng để lưu trữ và xử lý văn bản.</a:t>
            </a:r>
            <a:endParaRPr lang="en-US" sz="3000" b="1" spc="-294" dirty="0">
              <a:solidFill>
                <a:schemeClr val="tx2">
                  <a:lumMod val="75000"/>
                </a:schemeClr>
              </a:solidFill>
              <a:latin typeface="Times New Roman" panose="02020603050405020304" pitchFamily="18" charset="0"/>
              <a:ea typeface="Be Vietnam Ultra-Bold"/>
              <a:cs typeface="Times New Roman" panose="02020603050405020304" pitchFamily="18" charset="0"/>
              <a:sym typeface="Be Vietnam Ultra-Bold"/>
            </a:endParaRPr>
          </a:p>
        </p:txBody>
      </p:sp>
      <p:sp>
        <p:nvSpPr>
          <p:cNvPr id="4" name="TextBox 4"/>
          <p:cNvSpPr txBox="1"/>
          <p:nvPr/>
        </p:nvSpPr>
        <p:spPr>
          <a:xfrm>
            <a:off x="1295400" y="2781300"/>
            <a:ext cx="8618794" cy="5252720"/>
          </a:xfrm>
          <a:prstGeom prst="rect">
            <a:avLst/>
          </a:prstGeom>
        </p:spPr>
        <p:txBody>
          <a:bodyPr lIns="0" tIns="0" rIns="0" bIns="0" rtlCol="0" anchor="t">
            <a:spAutoFit/>
          </a:bodyPr>
          <a:lstStyle/>
          <a:p>
            <a:pPr>
              <a:lnSpc>
                <a:spcPts val="3239"/>
              </a:lnSpc>
            </a:pPr>
            <a:r>
              <a:rPr lang="en-US" sz="3200" b="1" dirty="0" smtClean="0">
                <a:solidFill>
                  <a:schemeClr val="tx2">
                    <a:lumMod val="75000"/>
                  </a:schemeClr>
                </a:solidFill>
                <a:latin typeface="+mj-lt"/>
                <a:ea typeface="Quicksand Medium"/>
                <a:cs typeface="Quicksand Medium"/>
                <a:sym typeface="Quicksand Medium"/>
              </a:rPr>
              <a:t>- </a:t>
            </a:r>
            <a:r>
              <a:rPr lang="vi-VN" sz="3200" b="1" dirty="0" smtClean="0">
                <a:solidFill>
                  <a:schemeClr val="tx2">
                    <a:lumMod val="75000"/>
                  </a:schemeClr>
                </a:solidFill>
                <a:latin typeface="+mj-lt"/>
                <a:ea typeface="Quicksand Medium"/>
                <a:cs typeface="Quicksand Medium"/>
                <a:sym typeface="Quicksand Medium"/>
              </a:rPr>
              <a:t>Các </a:t>
            </a:r>
            <a:r>
              <a:rPr lang="vi-VN" sz="3200" b="1" dirty="0">
                <a:solidFill>
                  <a:schemeClr val="tx2">
                    <a:lumMod val="75000"/>
                  </a:schemeClr>
                </a:solidFill>
                <a:latin typeface="+mj-lt"/>
                <a:ea typeface="Quicksand Medium"/>
                <a:cs typeface="Quicksand Medium"/>
                <a:sym typeface="Quicksand Medium"/>
              </a:rPr>
              <a:t>phương thức quan trọng</a:t>
            </a:r>
          </a:p>
          <a:p>
            <a:pPr marL="914400" lvl="1" indent="-457200">
              <a:buFont typeface="Arial" panose="020B0604020202020204" pitchFamily="34" charset="0"/>
              <a:buChar char="•"/>
            </a:pPr>
            <a:r>
              <a:rPr lang="vi-VN" sz="3200" b="1" dirty="0">
                <a:solidFill>
                  <a:schemeClr val="tx2">
                    <a:lumMod val="75000"/>
                  </a:schemeClr>
                </a:solidFill>
                <a:latin typeface="+mj-lt"/>
                <a:ea typeface="Quicksand Medium"/>
                <a:cs typeface="Quicksand Medium"/>
                <a:sym typeface="Quicksand Medium"/>
              </a:rPr>
              <a:t>str.find(sub): Tìm vị trí xuất hiện đầu tiên của sub.</a:t>
            </a:r>
          </a:p>
          <a:p>
            <a:pPr marL="914400" lvl="1" indent="-457200">
              <a:buFont typeface="Arial" panose="020B0604020202020204" pitchFamily="34" charset="0"/>
              <a:buChar char="•"/>
            </a:pPr>
            <a:r>
              <a:rPr lang="vi-VN" sz="3200" b="1" dirty="0">
                <a:solidFill>
                  <a:schemeClr val="tx2">
                    <a:lumMod val="75000"/>
                  </a:schemeClr>
                </a:solidFill>
                <a:latin typeface="+mj-lt"/>
                <a:ea typeface="Quicksand Medium"/>
                <a:cs typeface="Quicksand Medium"/>
                <a:sym typeface="Quicksand Medium"/>
              </a:rPr>
              <a:t>str.replace(old, new): Thay thế old bằng new.</a:t>
            </a:r>
          </a:p>
          <a:p>
            <a:pPr marL="914400" lvl="1" indent="-457200">
              <a:buFont typeface="Arial" panose="020B0604020202020204" pitchFamily="34" charset="0"/>
              <a:buChar char="•"/>
            </a:pPr>
            <a:r>
              <a:rPr lang="vi-VN" sz="3200" b="1" dirty="0">
                <a:solidFill>
                  <a:schemeClr val="tx2">
                    <a:lumMod val="75000"/>
                  </a:schemeClr>
                </a:solidFill>
                <a:latin typeface="+mj-lt"/>
                <a:ea typeface="Quicksand Medium"/>
                <a:cs typeface="Quicksand Medium"/>
                <a:sym typeface="Quicksand Medium"/>
              </a:rPr>
              <a:t>str.split(sep): Chia chuỗi dựa trên ký tự phân cách.</a:t>
            </a:r>
          </a:p>
          <a:p>
            <a:pPr marL="914400" lvl="1" indent="-457200">
              <a:buFont typeface="Arial" panose="020B0604020202020204" pitchFamily="34" charset="0"/>
              <a:buChar char="•"/>
            </a:pPr>
            <a:r>
              <a:rPr lang="vi-VN" sz="3200" b="1" dirty="0">
                <a:solidFill>
                  <a:schemeClr val="tx2">
                    <a:lumMod val="75000"/>
                  </a:schemeClr>
                </a:solidFill>
                <a:latin typeface="+mj-lt"/>
                <a:ea typeface="Quicksand Medium"/>
                <a:cs typeface="Quicksand Medium"/>
                <a:sym typeface="Quicksand Medium"/>
              </a:rPr>
              <a:t>str.strip(): Loại bỏ khoảng trắng đầu/cuối.</a:t>
            </a:r>
          </a:p>
          <a:p>
            <a:pPr marL="914400" lvl="1" indent="-457200">
              <a:buFont typeface="Arial" panose="020B0604020202020204" pitchFamily="34" charset="0"/>
              <a:buChar char="•"/>
            </a:pPr>
            <a:r>
              <a:rPr lang="vi-VN" sz="3200" b="1" dirty="0">
                <a:solidFill>
                  <a:schemeClr val="tx2">
                    <a:lumMod val="75000"/>
                  </a:schemeClr>
                </a:solidFill>
                <a:latin typeface="+mj-lt"/>
                <a:ea typeface="Quicksand Medium"/>
                <a:cs typeface="Quicksand Medium"/>
                <a:sym typeface="Quicksand Medium"/>
              </a:rPr>
              <a:t>str.upper() và str.lower(): Chuyển đổi chữ hoa và chữ thường.</a:t>
            </a:r>
          </a:p>
          <a:p>
            <a:pPr>
              <a:lnSpc>
                <a:spcPts val="3239"/>
              </a:lnSpc>
            </a:pPr>
            <a:endParaRPr lang="vi-VN" sz="3200" b="1" dirty="0">
              <a:solidFill>
                <a:schemeClr val="tx2">
                  <a:lumMod val="75000"/>
                </a:schemeClr>
              </a:solidFill>
              <a:latin typeface="+mj-lt"/>
              <a:ea typeface="Quicksand Medium"/>
              <a:cs typeface="Quicksand Medium"/>
              <a:sym typeface="Quicksan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647700"/>
            <a:ext cx="5436938" cy="707886"/>
          </a:xfrm>
          <a:prstGeom prst="rect">
            <a:avLst/>
          </a:prstGeom>
        </p:spPr>
        <p:txBody>
          <a:bodyPr wrap="none">
            <a:spAutoFit/>
          </a:bodyPr>
          <a:lstStyle/>
          <a:p>
            <a:r>
              <a:rPr lang="en-US" sz="4000" b="1" dirty="0" err="1">
                <a:solidFill>
                  <a:schemeClr val="tx2">
                    <a:lumMod val="75000"/>
                  </a:schemeClr>
                </a:solidFill>
              </a:rPr>
              <a:t>Các</a:t>
            </a:r>
            <a:r>
              <a:rPr lang="en-US" sz="4000" b="1" dirty="0">
                <a:solidFill>
                  <a:schemeClr val="tx2">
                    <a:lumMod val="75000"/>
                  </a:schemeClr>
                </a:solidFill>
              </a:rPr>
              <a:t> </a:t>
            </a:r>
            <a:r>
              <a:rPr lang="en-US" sz="4000" b="1" dirty="0" err="1">
                <a:solidFill>
                  <a:schemeClr val="tx2">
                    <a:lumMod val="75000"/>
                  </a:schemeClr>
                </a:solidFill>
              </a:rPr>
              <a:t>Phép</a:t>
            </a:r>
            <a:r>
              <a:rPr lang="en-US" sz="4000" b="1" dirty="0">
                <a:solidFill>
                  <a:schemeClr val="tx2">
                    <a:lumMod val="75000"/>
                  </a:schemeClr>
                </a:solidFill>
              </a:rPr>
              <a:t> </a:t>
            </a:r>
            <a:r>
              <a:rPr lang="en-US" sz="4000" b="1" dirty="0" err="1">
                <a:solidFill>
                  <a:schemeClr val="tx2">
                    <a:lumMod val="75000"/>
                  </a:schemeClr>
                </a:solidFill>
              </a:rPr>
              <a:t>Toán</a:t>
            </a:r>
            <a:r>
              <a:rPr lang="en-US" sz="4000" b="1" dirty="0">
                <a:solidFill>
                  <a:schemeClr val="tx2">
                    <a:lumMod val="75000"/>
                  </a:schemeClr>
                </a:solidFill>
              </a:rPr>
              <a:t> </a:t>
            </a:r>
            <a:r>
              <a:rPr lang="en-US" sz="4000" b="1" dirty="0" err="1">
                <a:solidFill>
                  <a:schemeClr val="tx2">
                    <a:lumMod val="75000"/>
                  </a:schemeClr>
                </a:solidFill>
              </a:rPr>
              <a:t>Với</a:t>
            </a:r>
            <a:r>
              <a:rPr lang="en-US" sz="4000" b="1" dirty="0">
                <a:solidFill>
                  <a:schemeClr val="tx2">
                    <a:lumMod val="75000"/>
                  </a:schemeClr>
                </a:solidFill>
              </a:rPr>
              <a:t> </a:t>
            </a:r>
            <a:r>
              <a:rPr lang="en-US" sz="4000" b="1" dirty="0" err="1">
                <a:solidFill>
                  <a:schemeClr val="tx2">
                    <a:lumMod val="75000"/>
                  </a:schemeClr>
                </a:solidFill>
              </a:rPr>
              <a:t>Chuỗi</a:t>
            </a:r>
            <a:endParaRPr lang="en-US" sz="4000" b="1" dirty="0">
              <a:solidFill>
                <a:schemeClr val="tx2">
                  <a:lumMod val="75000"/>
                </a:schemeClr>
              </a:solidFill>
            </a:endParaRPr>
          </a:p>
        </p:txBody>
      </p:sp>
      <p:sp>
        <p:nvSpPr>
          <p:cNvPr id="3" name="Rectangle 2"/>
          <p:cNvSpPr/>
          <p:nvPr/>
        </p:nvSpPr>
        <p:spPr>
          <a:xfrm>
            <a:off x="1186543" y="1697091"/>
            <a:ext cx="8062335" cy="492443"/>
          </a:xfrm>
          <a:prstGeom prst="rect">
            <a:avLst/>
          </a:prstGeom>
        </p:spPr>
        <p:txBody>
          <a:bodyPr wrap="none">
            <a:spAutoFit/>
          </a:bodyPr>
          <a:lstStyle/>
          <a:p>
            <a:r>
              <a:rPr lang="en-US" sz="2600" dirty="0" err="1">
                <a:solidFill>
                  <a:schemeClr val="tx2">
                    <a:lumMod val="75000"/>
                  </a:schemeClr>
                </a:solidFill>
              </a:rPr>
              <a:t>Nối</a:t>
            </a:r>
            <a:r>
              <a:rPr lang="en-US" sz="2600" dirty="0">
                <a:solidFill>
                  <a:schemeClr val="tx2">
                    <a:lumMod val="75000"/>
                  </a:schemeClr>
                </a:solidFill>
              </a:rPr>
              <a:t> </a:t>
            </a:r>
            <a:r>
              <a:rPr lang="en-US" sz="2600" dirty="0" err="1">
                <a:solidFill>
                  <a:schemeClr val="tx2">
                    <a:lumMod val="75000"/>
                  </a:schemeClr>
                </a:solidFill>
              </a:rPr>
              <a:t>chuỗi</a:t>
            </a:r>
            <a:r>
              <a:rPr lang="en-US" sz="2600" dirty="0">
                <a:solidFill>
                  <a:schemeClr val="tx2">
                    <a:lumMod val="75000"/>
                  </a:schemeClr>
                </a:solidFill>
              </a:rPr>
              <a:t>: </a:t>
            </a:r>
            <a:r>
              <a:rPr lang="en-US" sz="2600" dirty="0" err="1">
                <a:solidFill>
                  <a:schemeClr val="tx2">
                    <a:lumMod val="75000"/>
                  </a:schemeClr>
                </a:solidFill>
              </a:rPr>
              <a:t>Sử</a:t>
            </a:r>
            <a:r>
              <a:rPr lang="en-US" sz="2600" dirty="0">
                <a:solidFill>
                  <a:schemeClr val="tx2">
                    <a:lumMod val="75000"/>
                  </a:schemeClr>
                </a:solidFill>
              </a:rPr>
              <a:t> </a:t>
            </a:r>
            <a:r>
              <a:rPr lang="en-US" sz="2600" dirty="0" err="1">
                <a:solidFill>
                  <a:schemeClr val="tx2">
                    <a:lumMod val="75000"/>
                  </a:schemeClr>
                </a:solidFill>
              </a:rPr>
              <a:t>dụng</a:t>
            </a:r>
            <a:r>
              <a:rPr lang="en-US" sz="2600" dirty="0">
                <a:solidFill>
                  <a:schemeClr val="tx2">
                    <a:lumMod val="75000"/>
                  </a:schemeClr>
                </a:solidFill>
              </a:rPr>
              <a:t> </a:t>
            </a:r>
            <a:r>
              <a:rPr lang="en-US" sz="2600" dirty="0" err="1">
                <a:solidFill>
                  <a:schemeClr val="tx2">
                    <a:lumMod val="75000"/>
                  </a:schemeClr>
                </a:solidFill>
              </a:rPr>
              <a:t>toán</a:t>
            </a:r>
            <a:r>
              <a:rPr lang="en-US" sz="2600" dirty="0">
                <a:solidFill>
                  <a:schemeClr val="tx2">
                    <a:lumMod val="75000"/>
                  </a:schemeClr>
                </a:solidFill>
              </a:rPr>
              <a:t> </a:t>
            </a:r>
            <a:r>
              <a:rPr lang="en-US" sz="2600" dirty="0" err="1">
                <a:solidFill>
                  <a:schemeClr val="tx2">
                    <a:lumMod val="75000"/>
                  </a:schemeClr>
                </a:solidFill>
              </a:rPr>
              <a:t>tử</a:t>
            </a:r>
            <a:r>
              <a:rPr lang="en-US" sz="2600" dirty="0">
                <a:solidFill>
                  <a:schemeClr val="tx2">
                    <a:lumMod val="75000"/>
                  </a:schemeClr>
                </a:solidFill>
              </a:rPr>
              <a:t> + </a:t>
            </a:r>
            <a:r>
              <a:rPr lang="en-US" sz="2600" dirty="0" err="1">
                <a:solidFill>
                  <a:schemeClr val="tx2">
                    <a:lumMod val="75000"/>
                  </a:schemeClr>
                </a:solidFill>
              </a:rPr>
              <a:t>để</a:t>
            </a:r>
            <a:r>
              <a:rPr lang="en-US" sz="2600" dirty="0">
                <a:solidFill>
                  <a:schemeClr val="tx2">
                    <a:lumMod val="75000"/>
                  </a:schemeClr>
                </a:solidFill>
              </a:rPr>
              <a:t> </a:t>
            </a:r>
            <a:r>
              <a:rPr lang="en-US" sz="2600" dirty="0" err="1">
                <a:solidFill>
                  <a:schemeClr val="tx2">
                    <a:lumMod val="75000"/>
                  </a:schemeClr>
                </a:solidFill>
              </a:rPr>
              <a:t>nối</a:t>
            </a:r>
            <a:r>
              <a:rPr lang="en-US" sz="2600" dirty="0">
                <a:solidFill>
                  <a:schemeClr val="tx2">
                    <a:lumMod val="75000"/>
                  </a:schemeClr>
                </a:solidFill>
              </a:rPr>
              <a:t> </a:t>
            </a:r>
            <a:r>
              <a:rPr lang="en-US" sz="2600" dirty="0" err="1">
                <a:solidFill>
                  <a:schemeClr val="tx2">
                    <a:lumMod val="75000"/>
                  </a:schemeClr>
                </a:solidFill>
              </a:rPr>
              <a:t>các</a:t>
            </a:r>
            <a:r>
              <a:rPr lang="en-US" sz="2600" dirty="0">
                <a:solidFill>
                  <a:schemeClr val="tx2">
                    <a:lumMod val="75000"/>
                  </a:schemeClr>
                </a:solidFill>
              </a:rPr>
              <a:t> </a:t>
            </a:r>
            <a:r>
              <a:rPr lang="en-US" sz="2600" dirty="0" err="1">
                <a:solidFill>
                  <a:schemeClr val="tx2">
                    <a:lumMod val="75000"/>
                  </a:schemeClr>
                </a:solidFill>
              </a:rPr>
              <a:t>chuỗi</a:t>
            </a:r>
            <a:r>
              <a:rPr lang="en-US" sz="2600" dirty="0">
                <a:solidFill>
                  <a:schemeClr val="tx2">
                    <a:lumMod val="75000"/>
                  </a:schemeClr>
                </a:solidFill>
              </a:rPr>
              <a:t> </a:t>
            </a:r>
            <a:r>
              <a:rPr lang="en-US" sz="2600" dirty="0" err="1">
                <a:solidFill>
                  <a:schemeClr val="tx2">
                    <a:lumMod val="75000"/>
                  </a:schemeClr>
                </a:solidFill>
              </a:rPr>
              <a:t>lại</a:t>
            </a:r>
            <a:r>
              <a:rPr lang="en-US" sz="2600" dirty="0">
                <a:solidFill>
                  <a:schemeClr val="tx2">
                    <a:lumMod val="75000"/>
                  </a:schemeClr>
                </a:solidFill>
              </a:rPr>
              <a:t> </a:t>
            </a:r>
            <a:r>
              <a:rPr lang="en-US" sz="2600" dirty="0" err="1">
                <a:solidFill>
                  <a:schemeClr val="tx2">
                    <a:lumMod val="75000"/>
                  </a:schemeClr>
                </a:solidFill>
              </a:rPr>
              <a:t>với</a:t>
            </a:r>
            <a:r>
              <a:rPr lang="en-US" sz="2600" dirty="0">
                <a:solidFill>
                  <a:schemeClr val="tx2">
                    <a:lumMod val="75000"/>
                  </a:schemeClr>
                </a:solidFill>
              </a:rPr>
              <a:t> </a:t>
            </a:r>
            <a:r>
              <a:rPr lang="en-US" sz="2600" dirty="0" err="1">
                <a:solidFill>
                  <a:schemeClr val="tx2">
                    <a:lumMod val="75000"/>
                  </a:schemeClr>
                </a:solidFill>
              </a:rPr>
              <a:t>nhau</a:t>
            </a:r>
            <a:r>
              <a:rPr lang="en-US" sz="2600" dirty="0">
                <a:solidFill>
                  <a:schemeClr val="tx2">
                    <a:lumMod val="75000"/>
                  </a:schemeClr>
                </a:solidFill>
              </a:rPr>
              <a:t>.</a:t>
            </a:r>
          </a:p>
        </p:txBody>
      </p:sp>
      <p:pic>
        <p:nvPicPr>
          <p:cNvPr id="4" name="Picture 3"/>
          <p:cNvPicPr>
            <a:picLocks noChangeAspect="1"/>
          </p:cNvPicPr>
          <p:nvPr/>
        </p:nvPicPr>
        <p:blipFill>
          <a:blip r:embed="rId2"/>
          <a:stretch>
            <a:fillRect/>
          </a:stretch>
        </p:blipFill>
        <p:spPr>
          <a:xfrm>
            <a:off x="1600200" y="2324100"/>
            <a:ext cx="11421685" cy="1979154"/>
          </a:xfrm>
          <a:prstGeom prst="rect">
            <a:avLst/>
          </a:prstGeom>
        </p:spPr>
      </p:pic>
      <p:sp>
        <p:nvSpPr>
          <p:cNvPr id="5" name="Rectangle 4"/>
          <p:cNvSpPr/>
          <p:nvPr/>
        </p:nvSpPr>
        <p:spPr>
          <a:xfrm>
            <a:off x="1219200" y="4838700"/>
            <a:ext cx="8034507" cy="492443"/>
          </a:xfrm>
          <a:prstGeom prst="rect">
            <a:avLst/>
          </a:prstGeom>
        </p:spPr>
        <p:txBody>
          <a:bodyPr wrap="none">
            <a:spAutoFit/>
          </a:bodyPr>
          <a:lstStyle/>
          <a:p>
            <a:r>
              <a:rPr lang="en-US" sz="2600" dirty="0" err="1">
                <a:solidFill>
                  <a:schemeClr val="tx2">
                    <a:lumMod val="75000"/>
                  </a:schemeClr>
                </a:solidFill>
              </a:rPr>
              <a:t>Nhân</a:t>
            </a:r>
            <a:r>
              <a:rPr lang="en-US" sz="2600" dirty="0">
                <a:solidFill>
                  <a:schemeClr val="tx2">
                    <a:lumMod val="75000"/>
                  </a:schemeClr>
                </a:solidFill>
              </a:rPr>
              <a:t> </a:t>
            </a:r>
            <a:r>
              <a:rPr lang="en-US" sz="2600" dirty="0" err="1">
                <a:solidFill>
                  <a:schemeClr val="tx2">
                    <a:lumMod val="75000"/>
                  </a:schemeClr>
                </a:solidFill>
              </a:rPr>
              <a:t>chuỗi</a:t>
            </a:r>
            <a:r>
              <a:rPr lang="en-US" sz="2600" dirty="0">
                <a:solidFill>
                  <a:schemeClr val="tx2">
                    <a:lumMod val="75000"/>
                  </a:schemeClr>
                </a:solidFill>
              </a:rPr>
              <a:t>: </a:t>
            </a:r>
            <a:r>
              <a:rPr lang="en-US" sz="2600" dirty="0" err="1">
                <a:solidFill>
                  <a:schemeClr val="tx2">
                    <a:lumMod val="75000"/>
                  </a:schemeClr>
                </a:solidFill>
              </a:rPr>
              <a:t>Sử</a:t>
            </a:r>
            <a:r>
              <a:rPr lang="en-US" sz="2600" dirty="0">
                <a:solidFill>
                  <a:schemeClr val="tx2">
                    <a:lumMod val="75000"/>
                  </a:schemeClr>
                </a:solidFill>
              </a:rPr>
              <a:t> </a:t>
            </a:r>
            <a:r>
              <a:rPr lang="en-US" sz="2600" dirty="0" err="1">
                <a:solidFill>
                  <a:schemeClr val="tx2">
                    <a:lumMod val="75000"/>
                  </a:schemeClr>
                </a:solidFill>
              </a:rPr>
              <a:t>dụng</a:t>
            </a:r>
            <a:r>
              <a:rPr lang="en-US" sz="2600" dirty="0">
                <a:solidFill>
                  <a:schemeClr val="tx2">
                    <a:lumMod val="75000"/>
                  </a:schemeClr>
                </a:solidFill>
              </a:rPr>
              <a:t> </a:t>
            </a:r>
            <a:r>
              <a:rPr lang="en-US" sz="2600" dirty="0" err="1">
                <a:solidFill>
                  <a:schemeClr val="tx2">
                    <a:lumMod val="75000"/>
                  </a:schemeClr>
                </a:solidFill>
              </a:rPr>
              <a:t>toán</a:t>
            </a:r>
            <a:r>
              <a:rPr lang="en-US" sz="2600" dirty="0">
                <a:solidFill>
                  <a:schemeClr val="tx2">
                    <a:lumMod val="75000"/>
                  </a:schemeClr>
                </a:solidFill>
              </a:rPr>
              <a:t> </a:t>
            </a:r>
            <a:r>
              <a:rPr lang="en-US" sz="2600" dirty="0" err="1">
                <a:solidFill>
                  <a:schemeClr val="tx2">
                    <a:lumMod val="75000"/>
                  </a:schemeClr>
                </a:solidFill>
              </a:rPr>
              <a:t>tử</a:t>
            </a:r>
            <a:r>
              <a:rPr lang="en-US" sz="2600" dirty="0">
                <a:solidFill>
                  <a:schemeClr val="tx2">
                    <a:lumMod val="75000"/>
                  </a:schemeClr>
                </a:solidFill>
              </a:rPr>
              <a:t> * </a:t>
            </a:r>
            <a:r>
              <a:rPr lang="en-US" sz="2600" dirty="0" err="1">
                <a:solidFill>
                  <a:schemeClr val="tx2">
                    <a:lumMod val="75000"/>
                  </a:schemeClr>
                </a:solidFill>
              </a:rPr>
              <a:t>để</a:t>
            </a:r>
            <a:r>
              <a:rPr lang="en-US" sz="2600" dirty="0">
                <a:solidFill>
                  <a:schemeClr val="tx2">
                    <a:lumMod val="75000"/>
                  </a:schemeClr>
                </a:solidFill>
              </a:rPr>
              <a:t> </a:t>
            </a:r>
            <a:r>
              <a:rPr lang="en-US" sz="2600" dirty="0" err="1">
                <a:solidFill>
                  <a:schemeClr val="tx2">
                    <a:lumMod val="75000"/>
                  </a:schemeClr>
                </a:solidFill>
              </a:rPr>
              <a:t>lặp</a:t>
            </a:r>
            <a:r>
              <a:rPr lang="en-US" sz="2600" dirty="0">
                <a:solidFill>
                  <a:schemeClr val="tx2">
                    <a:lumMod val="75000"/>
                  </a:schemeClr>
                </a:solidFill>
              </a:rPr>
              <a:t> </a:t>
            </a:r>
            <a:r>
              <a:rPr lang="en-US" sz="2600" dirty="0" err="1">
                <a:solidFill>
                  <a:schemeClr val="tx2">
                    <a:lumMod val="75000"/>
                  </a:schemeClr>
                </a:solidFill>
              </a:rPr>
              <a:t>lại</a:t>
            </a:r>
            <a:r>
              <a:rPr lang="en-US" sz="2600" dirty="0">
                <a:solidFill>
                  <a:schemeClr val="tx2">
                    <a:lumMod val="75000"/>
                  </a:schemeClr>
                </a:solidFill>
              </a:rPr>
              <a:t> </a:t>
            </a:r>
            <a:r>
              <a:rPr lang="en-US" sz="2600" dirty="0" err="1">
                <a:solidFill>
                  <a:schemeClr val="tx2">
                    <a:lumMod val="75000"/>
                  </a:schemeClr>
                </a:solidFill>
              </a:rPr>
              <a:t>chuỗi</a:t>
            </a:r>
            <a:r>
              <a:rPr lang="en-US" sz="2600" dirty="0">
                <a:solidFill>
                  <a:schemeClr val="tx2">
                    <a:lumMod val="75000"/>
                  </a:schemeClr>
                </a:solidFill>
              </a:rPr>
              <a:t> </a:t>
            </a:r>
            <a:r>
              <a:rPr lang="en-US" sz="2600" dirty="0" err="1">
                <a:solidFill>
                  <a:schemeClr val="tx2">
                    <a:lumMod val="75000"/>
                  </a:schemeClr>
                </a:solidFill>
              </a:rPr>
              <a:t>một</a:t>
            </a:r>
            <a:r>
              <a:rPr lang="en-US" sz="2600" dirty="0">
                <a:solidFill>
                  <a:schemeClr val="tx2">
                    <a:lumMod val="75000"/>
                  </a:schemeClr>
                </a:solidFill>
              </a:rPr>
              <a:t> </a:t>
            </a:r>
            <a:r>
              <a:rPr lang="en-US" sz="2600" dirty="0" err="1">
                <a:solidFill>
                  <a:schemeClr val="tx2">
                    <a:lumMod val="75000"/>
                  </a:schemeClr>
                </a:solidFill>
              </a:rPr>
              <a:t>số</a:t>
            </a:r>
            <a:r>
              <a:rPr lang="en-US" sz="2600" dirty="0">
                <a:solidFill>
                  <a:schemeClr val="tx2">
                    <a:lumMod val="75000"/>
                  </a:schemeClr>
                </a:solidFill>
              </a:rPr>
              <a:t> </a:t>
            </a:r>
            <a:r>
              <a:rPr lang="en-US" sz="2600" dirty="0" err="1">
                <a:solidFill>
                  <a:schemeClr val="tx2">
                    <a:lumMod val="75000"/>
                  </a:schemeClr>
                </a:solidFill>
              </a:rPr>
              <a:t>lần</a:t>
            </a:r>
            <a:r>
              <a:rPr lang="en-US" sz="2600" dirty="0">
                <a:solidFill>
                  <a:schemeClr val="tx2">
                    <a:lumMod val="75000"/>
                  </a:schemeClr>
                </a:solidFill>
              </a:rPr>
              <a:t>.</a:t>
            </a:r>
          </a:p>
        </p:txBody>
      </p:sp>
      <p:pic>
        <p:nvPicPr>
          <p:cNvPr id="6" name="Picture 5"/>
          <p:cNvPicPr>
            <a:picLocks noChangeAspect="1"/>
          </p:cNvPicPr>
          <p:nvPr/>
        </p:nvPicPr>
        <p:blipFill>
          <a:blip r:embed="rId3"/>
          <a:stretch>
            <a:fillRect/>
          </a:stretch>
        </p:blipFill>
        <p:spPr>
          <a:xfrm>
            <a:off x="1613263" y="5600700"/>
            <a:ext cx="11513736" cy="1243484"/>
          </a:xfrm>
          <a:prstGeom prst="rect">
            <a:avLst/>
          </a:prstGeom>
        </p:spPr>
      </p:pic>
    </p:spTree>
    <p:extLst>
      <p:ext uri="{BB962C8B-B14F-4D97-AF65-F5344CB8AC3E}">
        <p14:creationId xmlns:p14="http://schemas.microsoft.com/office/powerpoint/2010/main" val="258186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2638" y="647700"/>
            <a:ext cx="12573000" cy="8802410"/>
          </a:xfrm>
          <a:prstGeom prst="rect">
            <a:avLst/>
          </a:prstGeom>
        </p:spPr>
        <p:txBody>
          <a:bodyPr wrap="square">
            <a:spAutoFit/>
          </a:bodyPr>
          <a:lstStyle/>
          <a:p>
            <a:pPr marL="457200" indent="-457200">
              <a:buFont typeface="Wingdings" panose="05000000000000000000" pitchFamily="2" charset="2"/>
              <a:buChar char="Ø"/>
            </a:pPr>
            <a:r>
              <a:rPr lang="en-US" sz="4000" dirty="0" smtClean="0">
                <a:solidFill>
                  <a:schemeClr val="tx2">
                    <a:lumMod val="75000"/>
                  </a:schemeClr>
                </a:solidFill>
              </a:rPr>
              <a:t>String:</a:t>
            </a:r>
            <a:endParaRPr lang="vi-VN" sz="4000" dirty="0">
              <a:solidFill>
                <a:schemeClr val="tx2">
                  <a:lumMod val="75000"/>
                </a:schemeClr>
              </a:solidFill>
            </a:endParaRPr>
          </a:p>
          <a:p>
            <a:endParaRPr lang="en-US" sz="2400" dirty="0" smtClean="0">
              <a:solidFill>
                <a:schemeClr val="tx2">
                  <a:lumMod val="75000"/>
                </a:schemeClr>
              </a:solidFill>
            </a:endParaRPr>
          </a:p>
          <a:p>
            <a:endParaRPr lang="en-US" sz="2400" dirty="0">
              <a:solidFill>
                <a:schemeClr val="tx2">
                  <a:lumMod val="75000"/>
                </a:schemeClr>
              </a:solidFill>
            </a:endParaRPr>
          </a:p>
          <a:p>
            <a:endParaRPr lang="en-US" sz="2400" dirty="0" smtClean="0">
              <a:solidFill>
                <a:schemeClr val="tx2">
                  <a:lumMod val="75000"/>
                </a:schemeClr>
              </a:solidFill>
            </a:endParaRPr>
          </a:p>
          <a:p>
            <a:endParaRPr lang="en-US" sz="2400" dirty="0" smtClean="0">
              <a:solidFill>
                <a:schemeClr val="tx2">
                  <a:lumMod val="75000"/>
                </a:schemeClr>
              </a:solidFill>
            </a:endParaRPr>
          </a:p>
          <a:p>
            <a:pPr marL="342900" indent="-342900">
              <a:buFont typeface="Arial" panose="020B0604020202020204" pitchFamily="34" charset="0"/>
              <a:buChar char="•"/>
            </a:pPr>
            <a:r>
              <a:rPr lang="vi-VN" sz="2400" dirty="0">
                <a:solidFill>
                  <a:schemeClr val="tx2">
                    <a:lumMod val="75000"/>
                  </a:schemeClr>
                </a:solidFill>
              </a:rPr>
              <a:t>Ưu điểm: Đoạn mã rất đơn giản và dễ hiểu. Chỉ cần một dòng mã để thực hiện thao tác thay thế.</a:t>
            </a:r>
          </a:p>
          <a:p>
            <a:pPr marL="342900" indent="-342900">
              <a:buFont typeface="Arial" panose="020B0604020202020204" pitchFamily="34" charset="0"/>
              <a:buChar char="•"/>
            </a:pPr>
            <a:r>
              <a:rPr lang="vi-VN" sz="2400" dirty="0">
                <a:solidFill>
                  <a:schemeClr val="tx2">
                    <a:lumMod val="75000"/>
                  </a:schemeClr>
                </a:solidFill>
              </a:rPr>
              <a:t>Nhược điểm: Nếu bạn cần thay thế nhiều ký tự khác nhau hoặc theo một mẫu phức tạp, việc sử dụng replace sẽ trở nên khó khăn hơn</a:t>
            </a:r>
            <a:r>
              <a:rPr lang="vi-VN" sz="2400" dirty="0" smtClean="0">
                <a:solidFill>
                  <a:schemeClr val="tx2">
                    <a:lumMod val="75000"/>
                  </a:schemeClr>
                </a:solidFill>
              </a:rPr>
              <a:t>.</a:t>
            </a:r>
            <a:endParaRPr lang="en-US" sz="2400" dirty="0" smtClean="0">
              <a:solidFill>
                <a:schemeClr val="tx2">
                  <a:lumMod val="75000"/>
                </a:schemeClr>
              </a:solidFill>
            </a:endParaRPr>
          </a:p>
          <a:p>
            <a:endParaRPr lang="vi-VN" dirty="0">
              <a:solidFill>
                <a:schemeClr val="tx2">
                  <a:lumMod val="75000"/>
                </a:schemeClr>
              </a:solidFill>
            </a:endParaRPr>
          </a:p>
          <a:p>
            <a:pPr marL="457200" indent="-457200">
              <a:buFont typeface="Wingdings" panose="05000000000000000000" pitchFamily="2" charset="2"/>
              <a:buChar char="Ø"/>
            </a:pPr>
            <a:r>
              <a:rPr lang="en-US" sz="4000" dirty="0" smtClean="0">
                <a:solidFill>
                  <a:schemeClr val="tx2">
                    <a:lumMod val="75000"/>
                  </a:schemeClr>
                </a:solidFill>
              </a:rPr>
              <a:t>Regex</a:t>
            </a:r>
          </a:p>
          <a:p>
            <a:pPr marL="342900" indent="-342900">
              <a:buFont typeface="Arial" panose="020B0604020202020204" pitchFamily="34" charset="0"/>
              <a:buChar char="•"/>
            </a:pPr>
            <a:r>
              <a:rPr lang="vi-VN" sz="2400" dirty="0">
                <a:solidFill>
                  <a:schemeClr val="tx2">
                    <a:lumMod val="75000"/>
                  </a:schemeClr>
                </a:solidFill>
              </a:rPr>
              <a:t>Ưu điểm: Bạn có thể dễ dàng mở rộng để thay thế nhiều ký tự cùng lúc bằng cách sử dụng một mẫu regex phức tạp hơn</a:t>
            </a:r>
            <a:r>
              <a:rPr lang="vi-VN" sz="2400" dirty="0" smtClean="0">
                <a:solidFill>
                  <a:schemeClr val="tx2">
                    <a:lumMod val="75000"/>
                  </a:schemeClr>
                </a:solidFill>
              </a:rPr>
              <a:t>.</a:t>
            </a:r>
            <a:endParaRPr lang="en-US" sz="2400" dirty="0" smtClean="0">
              <a:solidFill>
                <a:schemeClr val="tx2">
                  <a:lumMod val="75000"/>
                </a:schemeClr>
              </a:solidFill>
            </a:endParaRPr>
          </a:p>
          <a:p>
            <a:endParaRPr lang="en-US" sz="2400" dirty="0">
              <a:solidFill>
                <a:schemeClr val="tx2">
                  <a:lumMod val="75000"/>
                </a:schemeClr>
              </a:solidFill>
            </a:endParaRPr>
          </a:p>
          <a:p>
            <a:endParaRPr lang="en-US" sz="2400" dirty="0" smtClean="0">
              <a:solidFill>
                <a:schemeClr val="tx2">
                  <a:lumMod val="75000"/>
                </a:schemeClr>
              </a:solidFill>
            </a:endParaRPr>
          </a:p>
          <a:p>
            <a:endParaRPr lang="en-US" sz="2400" dirty="0" smtClean="0">
              <a:solidFill>
                <a:schemeClr val="tx2">
                  <a:lumMod val="75000"/>
                </a:schemeClr>
              </a:solidFill>
            </a:endParaRPr>
          </a:p>
          <a:p>
            <a:endParaRPr lang="en-US" sz="2400" dirty="0">
              <a:solidFill>
                <a:schemeClr val="tx2">
                  <a:lumMod val="75000"/>
                </a:schemeClr>
              </a:solidFill>
            </a:endParaRPr>
          </a:p>
          <a:p>
            <a:endParaRPr lang="en-US" sz="2400" dirty="0" smtClean="0">
              <a:solidFill>
                <a:schemeClr val="tx2">
                  <a:lumMod val="75000"/>
                </a:schemeClr>
              </a:solidFill>
            </a:endParaRPr>
          </a:p>
          <a:p>
            <a:endParaRPr lang="en-US" sz="2400" dirty="0" smtClean="0">
              <a:solidFill>
                <a:schemeClr val="tx2">
                  <a:lumMod val="75000"/>
                </a:schemeClr>
              </a:solidFill>
            </a:endParaRPr>
          </a:p>
          <a:p>
            <a:pPr marL="342900" indent="-342900">
              <a:buFont typeface="Arial" panose="020B0604020202020204" pitchFamily="34" charset="0"/>
              <a:buChar char="•"/>
            </a:pPr>
            <a:r>
              <a:rPr lang="vi-VN" sz="2400" dirty="0">
                <a:solidFill>
                  <a:schemeClr val="tx2">
                    <a:lumMod val="75000"/>
                  </a:schemeClr>
                </a:solidFill>
              </a:rPr>
              <a:t>Nhược điểm: Cú pháp regex có thể khó hiểu hơn, đặc biệt với những người mới bắt đầu.</a:t>
            </a:r>
          </a:p>
          <a:p>
            <a:endParaRPr lang="en-US" sz="3000" dirty="0" smtClean="0">
              <a:solidFill>
                <a:schemeClr val="tx2">
                  <a:lumMod val="75000"/>
                </a:schemeClr>
              </a:solidFill>
            </a:endParaRPr>
          </a:p>
          <a:p>
            <a:endParaRPr lang="vi-VN" sz="3000" dirty="0">
              <a:solidFill>
                <a:schemeClr val="tx2">
                  <a:lumMod val="75000"/>
                </a:schemeClr>
              </a:solidFill>
            </a:endParaRPr>
          </a:p>
        </p:txBody>
      </p:sp>
      <p:pic>
        <p:nvPicPr>
          <p:cNvPr id="3" name="Picture 2"/>
          <p:cNvPicPr>
            <a:picLocks noChangeAspect="1"/>
          </p:cNvPicPr>
          <p:nvPr/>
        </p:nvPicPr>
        <p:blipFill>
          <a:blip r:embed="rId2"/>
          <a:stretch>
            <a:fillRect/>
          </a:stretch>
        </p:blipFill>
        <p:spPr>
          <a:xfrm>
            <a:off x="2057400" y="1333500"/>
            <a:ext cx="7592485" cy="1257475"/>
          </a:xfrm>
          <a:prstGeom prst="rect">
            <a:avLst/>
          </a:prstGeom>
        </p:spPr>
      </p:pic>
      <p:pic>
        <p:nvPicPr>
          <p:cNvPr id="6" name="Picture 5"/>
          <p:cNvPicPr>
            <a:picLocks noChangeAspect="1"/>
          </p:cNvPicPr>
          <p:nvPr/>
        </p:nvPicPr>
        <p:blipFill>
          <a:blip r:embed="rId3"/>
          <a:stretch>
            <a:fillRect/>
          </a:stretch>
        </p:blipFill>
        <p:spPr>
          <a:xfrm>
            <a:off x="2057400" y="5981700"/>
            <a:ext cx="7097115" cy="1838582"/>
          </a:xfrm>
          <a:prstGeom prst="rect">
            <a:avLst/>
          </a:prstGeom>
        </p:spPr>
      </p:pic>
      <p:pic>
        <p:nvPicPr>
          <p:cNvPr id="8" name="Picture 7"/>
          <p:cNvPicPr>
            <a:picLocks noChangeAspect="1"/>
          </p:cNvPicPr>
          <p:nvPr/>
        </p:nvPicPr>
        <p:blipFill>
          <a:blip r:embed="rId4"/>
          <a:stretch>
            <a:fillRect/>
          </a:stretch>
        </p:blipFill>
        <p:spPr>
          <a:xfrm>
            <a:off x="2057400" y="8724900"/>
            <a:ext cx="7735380" cy="933580"/>
          </a:xfrm>
          <a:prstGeom prst="rect">
            <a:avLst/>
          </a:prstGeom>
        </p:spPr>
      </p:pic>
    </p:spTree>
    <p:extLst>
      <p:ext uri="{BB962C8B-B14F-4D97-AF65-F5344CB8AC3E}">
        <p14:creationId xmlns:p14="http://schemas.microsoft.com/office/powerpoint/2010/main" val="4076681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gn="l">
              <a:lnSpc>
                <a:spcPts val="12479"/>
              </a:lnSpc>
            </a:pPr>
            <a:r>
              <a:rPr lang="en-US" sz="12999" b="1" spc="-545">
                <a:solidFill>
                  <a:srgbClr val="3139A8"/>
                </a:solidFill>
                <a:latin typeface="Be Vietnam Ultra-Bold"/>
                <a:ea typeface="Be Vietnam Ultra-Bold"/>
                <a:cs typeface="Be Vietnam Ultra-Bold"/>
                <a:sym typeface="Be Vietnam Ultra-Bold"/>
              </a:rPr>
              <a:t>THANK YOU VERY MUCH!</a:t>
            </a:r>
          </a:p>
        </p:txBody>
      </p:sp>
      <p:sp>
        <p:nvSpPr>
          <p:cNvPr id="10" name="TextBox 10"/>
          <p:cNvSpPr txBox="1"/>
          <p:nvPr/>
        </p:nvSpPr>
        <p:spPr>
          <a:xfrm>
            <a:off x="1219200" y="983107"/>
            <a:ext cx="8602534"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ea typeface="Be Vietnam"/>
                <a:cs typeface="Be Vietnam"/>
                <a:sym typeface="Be Vietnam"/>
              </a:rPr>
              <a:t>PRESENTED BY SANDRA HARO</a:t>
            </a:r>
          </a:p>
        </p:txBody>
      </p:sp>
      <p:sp>
        <p:nvSpPr>
          <p:cNvPr id="11" name="TextBox 11"/>
          <p:cNvSpPr txBox="1"/>
          <p:nvPr/>
        </p:nvSpPr>
        <p:spPr>
          <a:xfrm>
            <a:off x="1219200" y="8923020"/>
            <a:ext cx="8602534"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ea typeface="Be Vietnam"/>
                <a:cs typeface="Be Vietnam"/>
                <a:sym typeface="Be Vietnam"/>
              </a:rPr>
              <a:t>WWW.REALLYGREATSITE.COM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473</Words>
  <Application>Microsoft Office PowerPoint</Application>
  <PresentationFormat>Custom</PresentationFormat>
  <Paragraphs>70</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Be Vietnam Ultra-Bold</vt:lpstr>
      <vt:lpstr>Quicksand Medium</vt:lpstr>
      <vt:lpstr>Be Vietnam</vt:lpstr>
      <vt:lpstr>Arial</vt:lpstr>
      <vt:lpstr>Times New Roman</vt:lpstr>
      <vt:lpstr>Calibri</vt:lpstr>
      <vt:lpstr>Wingdings</vt:lpstr>
      <vt:lpstr>Office Theme</vt:lpstr>
      <vt:lpstr>PowerPoint Presentation</vt:lpstr>
      <vt:lpstr>PowerPoint Presentation</vt:lpstr>
      <vt:lpstr>Các hàm phổ biến trong re: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Security and Technology Presentation</dc:title>
  <cp:lastModifiedBy>Phạm Minh Thiện</cp:lastModifiedBy>
  <cp:revision>12</cp:revision>
  <dcterms:created xsi:type="dcterms:W3CDTF">2006-08-16T00:00:00Z</dcterms:created>
  <dcterms:modified xsi:type="dcterms:W3CDTF">2024-11-15T10:12:46Z</dcterms:modified>
  <dc:identifier>DAGWiJOIHyk</dc:identifier>
</cp:coreProperties>
</file>